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3"/>
    <p:sldId id="258" r:id="rId4"/>
    <p:sldId id="396" r:id="rId5"/>
    <p:sldId id="259" r:id="rId6"/>
    <p:sldId id="260" r:id="rId7"/>
    <p:sldId id="261" r:id="rId8"/>
    <p:sldId id="262" r:id="rId9"/>
    <p:sldId id="263" r:id="rId10"/>
    <p:sldId id="264" r:id="rId11"/>
    <p:sldId id="557" r:id="rId12"/>
    <p:sldId id="558" r:id="rId13"/>
    <p:sldId id="265" r:id="rId14"/>
    <p:sldId id="267" r:id="rId15"/>
    <p:sldId id="296" r:id="rId16"/>
    <p:sldId id="266" r:id="rId17"/>
    <p:sldId id="268" r:id="rId18"/>
    <p:sldId id="270" r:id="rId19"/>
    <p:sldId id="269" r:id="rId20"/>
    <p:sldId id="336" r:id="rId21"/>
    <p:sldId id="559" r:id="rId22"/>
    <p:sldId id="337" r:id="rId23"/>
    <p:sldId id="338" r:id="rId24"/>
    <p:sldId id="272" r:id="rId25"/>
    <p:sldId id="341" r:id="rId27"/>
    <p:sldId id="342" r:id="rId28"/>
    <p:sldId id="273" r:id="rId29"/>
    <p:sldId id="274" r:id="rId30"/>
    <p:sldId id="276" r:id="rId31"/>
    <p:sldId id="275" r:id="rId32"/>
    <p:sldId id="340" r:id="rId33"/>
    <p:sldId id="461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5" r:id="rId42"/>
    <p:sldId id="286" r:id="rId43"/>
    <p:sldId id="339" r:id="rId44"/>
    <p:sldId id="287" r:id="rId45"/>
    <p:sldId id="288" r:id="rId46"/>
    <p:sldId id="289" r:id="rId47"/>
    <p:sldId id="290" r:id="rId48"/>
    <p:sldId id="502" r:id="rId49"/>
    <p:sldId id="291" r:id="rId50"/>
    <p:sldId id="292" r:id="rId51"/>
    <p:sldId id="327" r:id="rId52"/>
    <p:sldId id="293" r:id="rId53"/>
    <p:sldId id="328" r:id="rId54"/>
    <p:sldId id="294" r:id="rId55"/>
    <p:sldId id="329" r:id="rId56"/>
    <p:sldId id="295" r:id="rId57"/>
    <p:sldId id="344" r:id="rId58"/>
    <p:sldId id="346" r:id="rId59"/>
    <p:sldId id="377" r:id="rId60"/>
    <p:sldId id="345" r:id="rId61"/>
    <p:sldId id="347" r:id="rId62"/>
    <p:sldId id="503" r:id="rId63"/>
    <p:sldId id="378" r:id="rId64"/>
    <p:sldId id="379" r:id="rId65"/>
    <p:sldId id="380" r:id="rId66"/>
    <p:sldId id="324" r:id="rId67"/>
    <p:sldId id="325" r:id="rId68"/>
    <p:sldId id="530" r:id="rId69"/>
    <p:sldId id="387" r:id="rId70"/>
    <p:sldId id="388" r:id="rId71"/>
    <p:sldId id="390" r:id="rId72"/>
    <p:sldId id="391" r:id="rId73"/>
    <p:sldId id="384" r:id="rId74"/>
    <p:sldId id="389" r:id="rId75"/>
    <p:sldId id="385" r:id="rId76"/>
    <p:sldId id="386" r:id="rId77"/>
    <p:sldId id="539" r:id="rId78"/>
    <p:sldId id="543" r:id="rId79"/>
    <p:sldId id="542" r:id="rId80"/>
    <p:sldId id="540" r:id="rId81"/>
    <p:sldId id="544" r:id="rId82"/>
    <p:sldId id="541" r:id="rId83"/>
    <p:sldId id="545" r:id="rId84"/>
    <p:sldId id="546" r:id="rId85"/>
    <p:sldId id="556" r:id="rId86"/>
    <p:sldId id="549" r:id="rId87"/>
    <p:sldId id="550" r:id="rId88"/>
    <p:sldId id="551" r:id="rId89"/>
    <p:sldId id="548" r:id="rId90"/>
    <p:sldId id="552" r:id="rId91"/>
    <p:sldId id="553" r:id="rId92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>
      <p:cViewPr varScale="1">
        <p:scale>
          <a:sx n="61" d="100"/>
          <a:sy n="61" d="100"/>
        </p:scale>
        <p:origin x="3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1521420" y="4443109"/>
            <a:ext cx="7622580" cy="2414895"/>
            <a:chOff x="2028560" y="4443106"/>
            <a:chExt cx="10163440" cy="2414895"/>
          </a:xfrm>
        </p:grpSpPr>
        <p:grpSp>
          <p:nvGrpSpPr>
            <p:cNvPr id="8" name="组合 7"/>
            <p:cNvGrpSpPr/>
            <p:nvPr/>
          </p:nvGrpSpPr>
          <p:grpSpPr>
            <a:xfrm>
              <a:off x="4956671" y="4443106"/>
              <a:ext cx="4884016" cy="2414895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492615" y="5410200"/>
              <a:ext cx="2928111" cy="1447800"/>
              <a:chOff x="4956670" y="4443106"/>
              <a:chExt cx="4884016" cy="2414894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" name="任意多边形 1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721715" y="5048250"/>
              <a:ext cx="3660139" cy="1809751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8" name="任意多边形 1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028560" y="6342962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6" name="任意多边形 2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1150357" y="6342962"/>
              <a:ext cx="1041643" cy="515039"/>
              <a:chOff x="4956670" y="4443106"/>
              <a:chExt cx="4884016" cy="2414894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任意多边形 2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1174" y="1700984"/>
            <a:ext cx="6671186" cy="923330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1174" y="2687370"/>
            <a:ext cx="6671186" cy="480131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>
            <a:off x="276454" y="534056"/>
            <a:ext cx="299103" cy="45687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6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2425144"/>
            <a:ext cx="3228536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" y="4097820"/>
            <a:ext cx="9144914" cy="2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3302392" y="2425144"/>
            <a:ext cx="305972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95439" y="2603462"/>
            <a:ext cx="4819912" cy="757130"/>
          </a:xfrm>
        </p:spPr>
        <p:txBody>
          <a:bodyPr wrap="square" anchor="b"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95439" y="3410915"/>
            <a:ext cx="4819912" cy="424732"/>
          </a:xfrm>
        </p:spPr>
        <p:txBody>
          <a:bodyPr wrap="square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V 形 9"/>
          <p:cNvSpPr/>
          <p:nvPr/>
        </p:nvSpPr>
        <p:spPr>
          <a:xfrm>
            <a:off x="197514" y="677986"/>
            <a:ext cx="377130" cy="57606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3239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521420" y="4443109"/>
            <a:ext cx="7622580" cy="2414895"/>
            <a:chOff x="2028560" y="4443106"/>
            <a:chExt cx="10163440" cy="2414895"/>
          </a:xfrm>
        </p:grpSpPr>
        <p:grpSp>
          <p:nvGrpSpPr>
            <p:cNvPr id="7" name="组合 6"/>
            <p:cNvGrpSpPr/>
            <p:nvPr/>
          </p:nvGrpSpPr>
          <p:grpSpPr>
            <a:xfrm>
              <a:off x="4956671" y="4443106"/>
              <a:ext cx="4884016" cy="2414895"/>
              <a:chOff x="4956670" y="4443106"/>
              <a:chExt cx="4884016" cy="2414894"/>
            </a:xfrm>
          </p:grpSpPr>
          <p:sp>
            <p:nvSpPr>
              <p:cNvPr id="20" name="等腰三角形 1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5" y="5410200"/>
              <a:ext cx="2928111" cy="1447800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" name="任意多边形 1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721715" y="5048250"/>
              <a:ext cx="3660139" cy="1809751"/>
              <a:chOff x="4956670" y="4443106"/>
              <a:chExt cx="4884016" cy="2414894"/>
            </a:xfrm>
          </p:grpSpPr>
          <p:sp>
            <p:nvSpPr>
              <p:cNvPr id="16" name="等腰三角形 1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任意多边形 1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028560" y="6342962"/>
              <a:ext cx="1041643" cy="515039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任意多边形 2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150357" y="6342962"/>
              <a:ext cx="1041643" cy="515039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任意多边形 2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25154" y="1710778"/>
            <a:ext cx="6049584" cy="923330"/>
          </a:xfrm>
        </p:spPr>
        <p:txBody>
          <a:bodyPr anchor="b" anchorCtr="0">
            <a:normAutofit/>
          </a:bodyPr>
          <a:lstStyle>
            <a:lvl1pPr algn="ctr">
              <a:defRPr sz="45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内容占位符 22"/>
          <p:cNvSpPr>
            <a:spLocks noGrp="1"/>
          </p:cNvSpPr>
          <p:nvPr>
            <p:ph sz="quarter" idx="13"/>
          </p:nvPr>
        </p:nvSpPr>
        <p:spPr>
          <a:xfrm>
            <a:off x="1725155" y="2716239"/>
            <a:ext cx="6049619" cy="535531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14391" y="733425"/>
            <a:ext cx="46278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12360" y="365125"/>
            <a:ext cx="702990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129704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V 形 7"/>
          <p:cNvSpPr/>
          <p:nvPr/>
        </p:nvSpPr>
        <p:spPr>
          <a:xfrm>
            <a:off x="197514" y="739874"/>
            <a:ext cx="377130" cy="57606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一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VMware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简介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利用虚拟机搭建Linux学习环境简单方便、容易上手</a:t>
            </a:r>
            <a:endParaRPr lang="en-US" altLang="zh-CN"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虚拟机模拟环境是最接近工作环境的</a:t>
            </a:r>
            <a:endParaRPr lang="en-US" altLang="zh-CN"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虚拟机可以轻松满足多机器的需求</a:t>
            </a:r>
            <a:r>
              <a:rPr lang="en-US" altLang="zh-CN"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en-US" altLang="zh-CN"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很容易修改虚拟机（服务器）的配置，且不会影响自己的电脑，想删除虚拟机也不会影响电脑，虚拟机只是运行在电脑上的一个程序（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一堆文件</a:t>
            </a:r>
            <a:r>
              <a:rPr lang="en-US" altLang="zh-CN"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en-US" altLang="zh-CN"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84467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作者：由李纳斯</a:t>
            </a:r>
            <a:r>
              <a:rPr lang="en-US" altLang="zh-CN" dirty="0"/>
              <a:t>•</a:t>
            </a:r>
            <a:r>
              <a:rPr lang="zh-CN" altLang="en-US" dirty="0"/>
              <a:t>托瓦兹（</a:t>
            </a:r>
            <a:r>
              <a:rPr lang="en-US" altLang="zh-CN" dirty="0">
                <a:solidFill>
                  <a:srgbClr val="FF0000"/>
                </a:solidFill>
              </a:rPr>
              <a:t>Linus Torvalds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zh-CN" altLang="en-US" sz="2400" dirty="0"/>
              <a:t>第 </a:t>
            </a:r>
            <a:r>
              <a:rPr lang="en-US" altLang="zh-CN" sz="2400" dirty="0"/>
              <a:t>1 </a:t>
            </a:r>
            <a:r>
              <a:rPr lang="zh-CN" altLang="en-US" sz="2400" dirty="0"/>
              <a:t>版本于 </a:t>
            </a:r>
            <a:r>
              <a:rPr lang="en-US" altLang="zh-CN" sz="2400" dirty="0">
                <a:solidFill>
                  <a:srgbClr val="FF0000"/>
                </a:solidFill>
              </a:rPr>
              <a:t>1991 </a:t>
            </a:r>
            <a:r>
              <a:rPr lang="zh-CN" altLang="en-US" sz="2400" dirty="0">
                <a:solidFill>
                  <a:srgbClr val="FF0000"/>
                </a:solidFill>
              </a:rPr>
              <a:t>年 </a:t>
            </a:r>
            <a:r>
              <a:rPr lang="en-US" altLang="zh-CN" sz="2400" dirty="0">
                <a:solidFill>
                  <a:srgbClr val="FF0000"/>
                </a:solidFill>
              </a:rPr>
              <a:t>9 </a:t>
            </a:r>
            <a:r>
              <a:rPr lang="zh-CN" altLang="en-US" sz="2400" dirty="0">
                <a:solidFill>
                  <a:srgbClr val="FF0000"/>
                </a:solidFill>
              </a:rPr>
              <a:t>月</a:t>
            </a:r>
            <a:r>
              <a:rPr lang="zh-CN" altLang="en-US" sz="2400" dirty="0"/>
              <a:t>发布，当时仅有 </a:t>
            </a:r>
            <a:r>
              <a:rPr lang="en-US" altLang="zh-CN" sz="2400" dirty="0">
                <a:solidFill>
                  <a:srgbClr val="FF0000"/>
                </a:solidFill>
              </a:rPr>
              <a:t>10 000 </a:t>
            </a:r>
            <a:r>
              <a:rPr lang="zh-CN" altLang="en-US" sz="2400" dirty="0"/>
              <a:t>行代码。</a:t>
            </a:r>
            <a:br>
              <a:rPr lang="en-US" altLang="zh-CN" sz="2400" dirty="0"/>
            </a:br>
            <a:r>
              <a:rPr lang="zh-CN" altLang="en-US" sz="1800" dirty="0"/>
              <a:t>现在只有 </a:t>
            </a:r>
            <a:r>
              <a:rPr lang="en-US" altLang="zh-CN" sz="1800" dirty="0"/>
              <a:t>2% </a:t>
            </a:r>
            <a:r>
              <a:rPr lang="zh-CN" altLang="en-US" sz="1800" dirty="0"/>
              <a:t>的 </a:t>
            </a:r>
            <a:r>
              <a:rPr lang="en-US" altLang="zh-CN" sz="1800" dirty="0"/>
              <a:t>Linux </a:t>
            </a:r>
            <a:r>
              <a:rPr lang="zh-CN" altLang="en-US" sz="1800" dirty="0"/>
              <a:t>核心代码是由李纳斯</a:t>
            </a:r>
            <a:r>
              <a:rPr lang="en-US" altLang="zh-CN" sz="1800" dirty="0"/>
              <a:t>•</a:t>
            </a:r>
            <a:r>
              <a:rPr lang="zh-CN" altLang="en-US" sz="1800" dirty="0"/>
              <a:t>托瓦兹自己编写的，虽然他仍然拥有 </a:t>
            </a:r>
            <a:r>
              <a:rPr lang="en-US" altLang="zh-CN" sz="1800" dirty="0"/>
              <a:t>Linux </a:t>
            </a:r>
            <a:r>
              <a:rPr lang="zh-CN" altLang="en-US" sz="1800" dirty="0"/>
              <a:t>内核（操作系统的核心部分），并且保留了选择新代码和需要合并的新方法的最终裁定权。现在大家所使用的 </a:t>
            </a:r>
            <a:r>
              <a:rPr lang="en-US" altLang="zh-CN" sz="1800" dirty="0"/>
              <a:t>Linux</a:t>
            </a:r>
            <a:r>
              <a:rPr lang="zh-CN" altLang="en-US" sz="1800" dirty="0"/>
              <a:t>，我更倾向于说是由李纳斯</a:t>
            </a:r>
            <a:r>
              <a:rPr lang="en-US" altLang="zh-CN" sz="1800" dirty="0"/>
              <a:t>•</a:t>
            </a:r>
            <a:r>
              <a:rPr lang="zh-CN" altLang="en-US" sz="1800" dirty="0"/>
              <a:t>托瓦兹和后来陆续加入的众多 </a:t>
            </a:r>
            <a:r>
              <a:rPr lang="en-US" altLang="zh-CN" sz="1800" dirty="0"/>
              <a:t>Linux </a:t>
            </a:r>
            <a:r>
              <a:rPr lang="zh-CN" altLang="en-US" sz="1800" dirty="0"/>
              <a:t>好者共同开发完成的。</a:t>
            </a:r>
            <a:endParaRPr lang="zh-CN" altLang="en-US" sz="1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2209800"/>
            <a:ext cx="6019800" cy="42830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260667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企鹅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南极洲</a:t>
            </a:r>
            <a:r>
              <a:rPr lang="zh-CN" altLang="en-US" dirty="0"/>
              <a:t>的标志性动物，根据国际公约，南极洲为全人类共同所有，不属于世界上的任何国家，任何国家都无权将南极洲纳入其版图。</a:t>
            </a:r>
            <a:r>
              <a:rPr lang="en-US" altLang="zh-CN" dirty="0"/>
              <a:t>Linux </a:t>
            </a:r>
            <a:r>
              <a:rPr lang="zh-CN" altLang="en-US" dirty="0"/>
              <a:t>选择企鹅图案作为 </a:t>
            </a:r>
            <a:r>
              <a:rPr lang="en-US" altLang="zh-CN" dirty="0"/>
              <a:t>Logo</a:t>
            </a:r>
            <a:r>
              <a:rPr lang="zh-CN" altLang="en-US" dirty="0"/>
              <a:t>，其含义是：</a:t>
            </a:r>
            <a:r>
              <a:rPr lang="zh-CN" altLang="en-US" dirty="0">
                <a:solidFill>
                  <a:srgbClr val="FF0000"/>
                </a:solidFill>
              </a:rPr>
              <a:t>开放源代码的 </a:t>
            </a:r>
            <a:r>
              <a:rPr lang="en-US" altLang="zh-CN" dirty="0">
                <a:solidFill>
                  <a:srgbClr val="FF0000"/>
                </a:solidFill>
              </a:rPr>
              <a:t>Linux </a:t>
            </a:r>
            <a:r>
              <a:rPr lang="zh-CN" altLang="en-US" dirty="0">
                <a:solidFill>
                  <a:srgbClr val="FF0000"/>
                </a:solidFill>
              </a:rPr>
              <a:t>为全人类共同所有，任何公司无权将其私有。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3413234"/>
            <a:ext cx="3486150" cy="32392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开源软件的重要特性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低风险　　使用闭源软件无疑把命运交付给他人，一旦封闭的源代码没有人来维护，你 将进退维谷;而且相较于商业软件公司，开源社区很少存在倒闭的问题。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高品质　　相较于闭源软件产品，开源项目通常是由开源社区来研发及维护的，参与编 写、维护、测试的用户量众多，一般的 bug 还没有等爆发就已经被修补。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低成本　　开源工作者都是在幕后默默且无偿地付出劳动成果，为美好的世界贡献一份 力量，因此使用开源社区推动的软件项目可以节省大量的人力、物力和财力。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更透明　　没有哪个笨蛋会把木马、后门等放到开放的源代码中，这样无疑是把自己的罪行暴露在阳光之下。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系统分类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197472"/>
          </a:xfrm>
        </p:spPr>
        <p:txBody>
          <a:bodyPr>
            <a:normAutofit fontScale="37500" lnSpcReduction="20000"/>
          </a:bodyPr>
          <a:lstStyle/>
          <a:p>
            <a:r>
              <a:rPr lang="zh-CN" altLang="en-US" sz="6000" dirty="0"/>
              <a:t>红帽（</a:t>
            </a:r>
            <a:r>
              <a:rPr lang="en-US" altLang="zh-CN" sz="6000" dirty="0" err="1">
                <a:solidFill>
                  <a:srgbClr val="FF0000"/>
                </a:solidFill>
              </a:rPr>
              <a:t>redhat</a:t>
            </a:r>
            <a:r>
              <a:rPr lang="zh-CN" altLang="en-US" sz="6000" dirty="0"/>
              <a:t>） </a:t>
            </a:r>
            <a:r>
              <a:rPr lang="zh-CN" altLang="en-US" sz="3600" dirty="0"/>
              <a:t> 红帽公司是全球最大的开源技术厂商，</a:t>
            </a:r>
            <a:endParaRPr lang="zh-CN" altLang="en-US" sz="3600" dirty="0"/>
          </a:p>
          <a:p>
            <a:r>
              <a:rPr lang="zh-CN" altLang="en-US" sz="3600" dirty="0"/>
              <a:t>RHEL 是全世界内使 用最广泛的 Linux 系统。</a:t>
            </a:r>
            <a:endParaRPr lang="zh-CN" altLang="en-US" sz="3600" dirty="0"/>
          </a:p>
          <a:p>
            <a:r>
              <a:rPr lang="zh-CN" altLang="en-US" sz="3600" dirty="0"/>
              <a:t>RHEL 系统具有极强的性能与稳定 性，并且在全球范围内拥有完善的技术支持。</a:t>
            </a:r>
            <a:endParaRPr lang="zh-CN" altLang="en-US" sz="1800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r>
              <a:rPr lang="zh-CN" altLang="en-US" sz="6600" dirty="0">
                <a:solidFill>
                  <a:srgbClr val="FF0000"/>
                </a:solidFill>
              </a:rPr>
              <a:t>CentOS </a:t>
            </a:r>
            <a:r>
              <a:rPr lang="zh-CN" altLang="en-US" sz="3600" dirty="0"/>
              <a:t>   通过把 RHEL 系统重新编译</a:t>
            </a:r>
            <a:endParaRPr lang="zh-CN" altLang="en-US" sz="3600" dirty="0"/>
          </a:p>
          <a:p>
            <a:r>
              <a:rPr lang="zh-CN" altLang="en-US" sz="3600" dirty="0"/>
              <a:t>并发布给用户免费使用的 Linux 系统， </a:t>
            </a:r>
            <a:endParaRPr lang="zh-CN" altLang="en-US" sz="3600" dirty="0"/>
          </a:p>
          <a:p>
            <a:r>
              <a:rPr lang="zh-CN" altLang="en-US" sz="3600" dirty="0"/>
              <a:t>具有广泛的使用人群。CentOS 当前已被红帽公司 “收编”。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sz="6000" dirty="0">
                <a:solidFill>
                  <a:srgbClr val="FF0000"/>
                </a:solidFill>
              </a:rPr>
              <a:t>Ubuntu</a:t>
            </a:r>
            <a:r>
              <a:rPr lang="zh-CN" altLang="en-US" sz="6000" dirty="0"/>
              <a:t>  </a:t>
            </a:r>
            <a:r>
              <a:rPr lang="zh-CN" altLang="en-US" sz="3600" dirty="0"/>
              <a:t>  是一款派生自 </a:t>
            </a:r>
            <a:r>
              <a:rPr lang="zh-CN" altLang="en-US" sz="3600" dirty="0">
                <a:solidFill>
                  <a:srgbClr val="FF0000"/>
                </a:solidFill>
              </a:rPr>
              <a:t>Debian </a:t>
            </a:r>
            <a:r>
              <a:rPr lang="zh-CN" altLang="en-US" sz="3600" dirty="0"/>
              <a:t>的操作系统，</a:t>
            </a:r>
            <a:endParaRPr lang="zh-CN" altLang="en-US" sz="3600" dirty="0"/>
          </a:p>
          <a:p>
            <a:r>
              <a:rPr lang="zh-CN" altLang="en-US" sz="3600" dirty="0"/>
              <a:t>对新款硬件具有极 强的兼容能力。Ubuntu 与 </a:t>
            </a:r>
            <a:r>
              <a:rPr lang="zh-CN" altLang="en-US" sz="3600" dirty="0">
                <a:solidFill>
                  <a:srgbClr val="FF0000"/>
                </a:solidFill>
              </a:rPr>
              <a:t>Fedora </a:t>
            </a:r>
            <a:endParaRPr lang="zh-CN" altLang="en-US" sz="3600" dirty="0">
              <a:solidFill>
                <a:srgbClr val="FF0000"/>
              </a:solidFill>
            </a:endParaRPr>
          </a:p>
          <a:p>
            <a:r>
              <a:rPr lang="zh-CN" altLang="en-US" sz="3600" dirty="0"/>
              <a:t>都是极其出色的 Linux 桌面系统，而且 Ubuntu </a:t>
            </a:r>
            <a:endParaRPr lang="zh-CN" altLang="en-US" sz="3600" dirty="0"/>
          </a:p>
          <a:p>
            <a:r>
              <a:rPr lang="zh-CN" altLang="en-US" sz="3600" dirty="0"/>
              <a:t>也可用于服务器领域。 </a:t>
            </a:r>
            <a:endParaRPr lang="en-US" altLang="zh-CN" sz="3600" dirty="0"/>
          </a:p>
          <a:p>
            <a:r>
              <a:rPr lang="zh-CN" altLang="en-US" sz="7100" dirty="0">
                <a:solidFill>
                  <a:srgbClr val="FF0000"/>
                </a:solidFill>
              </a:rPr>
              <a:t>类比：</a:t>
            </a:r>
            <a:endParaRPr lang="en-US" altLang="zh-CN" sz="7100" dirty="0">
              <a:solidFill>
                <a:srgbClr val="FF0000"/>
              </a:solidFill>
            </a:endParaRPr>
          </a:p>
          <a:p>
            <a:r>
              <a:rPr lang="en-US" altLang="zh-CN" sz="6200" dirty="0">
                <a:solidFill>
                  <a:srgbClr val="FF0000"/>
                </a:solidFill>
              </a:rPr>
              <a:t>Windows </a:t>
            </a:r>
            <a:r>
              <a:rPr lang="zh-CN" altLang="en-US" sz="6200" dirty="0">
                <a:solidFill>
                  <a:srgbClr val="FF0000"/>
                </a:solidFill>
              </a:rPr>
              <a:t>系统有</a:t>
            </a:r>
            <a:r>
              <a:rPr lang="en-US" altLang="zh-CN" sz="6200" dirty="0">
                <a:solidFill>
                  <a:srgbClr val="FF0000"/>
                </a:solidFill>
              </a:rPr>
              <a:t>win7,win10,win8  </a:t>
            </a:r>
            <a:r>
              <a:rPr lang="zh-CN" altLang="en-US" sz="6200" dirty="0">
                <a:solidFill>
                  <a:srgbClr val="FF0000"/>
                </a:solidFill>
              </a:rPr>
              <a:t>之前的</a:t>
            </a:r>
            <a:r>
              <a:rPr lang="en-US" altLang="zh-CN" sz="6200" dirty="0" err="1">
                <a:solidFill>
                  <a:srgbClr val="FF0000"/>
                </a:solidFill>
              </a:rPr>
              <a:t>xp</a:t>
            </a:r>
            <a:endParaRPr lang="zh-CN" altLang="en-US" sz="6200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8069" y="1188723"/>
            <a:ext cx="1113155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50" y="2712404"/>
            <a:ext cx="1066800" cy="899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70" y="4224337"/>
            <a:ext cx="873760" cy="817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的一些区别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linux</a:t>
            </a:r>
            <a:r>
              <a:rPr lang="zh-CN" altLang="en-US"/>
              <a:t>完全免费，开源，安全性高</a:t>
            </a:r>
            <a:endParaRPr lang="en-US" altLang="zh-CN"/>
          </a:p>
          <a:p>
            <a:r>
              <a:rPr lang="en-US" altLang="zh-CN"/>
              <a:t>linux</a:t>
            </a:r>
            <a:r>
              <a:rPr lang="zh-CN" altLang="en-US"/>
              <a:t>严格区分大小写</a:t>
            </a:r>
            <a:endParaRPr lang="zh-CN" altLang="en-US"/>
          </a:p>
          <a:p>
            <a:r>
              <a:rPr lang="en-US" altLang="zh-CN"/>
              <a:t>linux</a:t>
            </a:r>
            <a:r>
              <a:rPr lang="zh-CN" altLang="en-US"/>
              <a:t>中所有内容以文件形式保存，包括硬件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linux</a:t>
            </a:r>
            <a:r>
              <a:rPr lang="zh-CN" altLang="en-US"/>
              <a:t>不靠扩展名区分文件类型（</a:t>
            </a:r>
            <a:r>
              <a:rPr lang="zh-CN" altLang="en-US" sz="1800">
                <a:solidFill>
                  <a:srgbClr val="FF0000"/>
                </a:solidFill>
              </a:rPr>
              <a:t>靠权限的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约定俗称：</a:t>
            </a:r>
            <a:r>
              <a:rPr lang="zh-CN" altLang="en-US" sz="1600">
                <a:solidFill>
                  <a:srgbClr val="FF0000"/>
                </a:solidFill>
              </a:rPr>
              <a:t>实际没有扩展名 </a:t>
            </a:r>
            <a:endParaRPr lang="zh-CN" altLang="en-US" sz="1600">
              <a:solidFill>
                <a:srgbClr val="FF0000"/>
              </a:solidFill>
            </a:endParaRPr>
          </a:p>
          <a:p>
            <a:r>
              <a:rPr lang="zh-CN" altLang="en-US"/>
              <a:t>压缩包：</a:t>
            </a:r>
            <a:r>
              <a:rPr lang="en-US" altLang="zh-CN"/>
              <a:t>“.gz”,”*.bz2”,”.tar.bz2”,”*.tgz”</a:t>
            </a:r>
            <a:endParaRPr lang="en-US" altLang="zh-CN"/>
          </a:p>
          <a:p>
            <a:r>
              <a:rPr lang="zh-CN" altLang="en-US"/>
              <a:t>二进制软件包：</a:t>
            </a:r>
            <a:r>
              <a:rPr lang="en-US" altLang="zh-CN"/>
              <a:t>“.rpm”</a:t>
            </a:r>
            <a:endParaRPr lang="en-US" altLang="zh-CN"/>
          </a:p>
          <a:p>
            <a:r>
              <a:rPr lang="zh-CN" altLang="en-US"/>
              <a:t>网页文件：</a:t>
            </a:r>
            <a:r>
              <a:rPr lang="en-US" altLang="zh-CN"/>
              <a:t>“.html”,”.php”</a:t>
            </a:r>
            <a:endParaRPr lang="en-US" altLang="zh-CN"/>
          </a:p>
          <a:p>
            <a:r>
              <a:rPr lang="zh-CN" altLang="en-US"/>
              <a:t>脚本文件：</a:t>
            </a:r>
            <a:r>
              <a:rPr lang="en-US" altLang="zh-CN"/>
              <a:t>“.sh”</a:t>
            </a:r>
            <a:endParaRPr lang="zh-CN" altLang="en-US"/>
          </a:p>
          <a:p>
            <a:r>
              <a:rPr lang="zh-CN" altLang="en-US"/>
              <a:t>配置文件：</a:t>
            </a:r>
            <a:r>
              <a:rPr lang="en-US" altLang="zh-CN"/>
              <a:t>“*.conf”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98270"/>
            <a:ext cx="7886700" cy="4779010"/>
          </a:xfrm>
        </p:spPr>
        <p:txBody>
          <a:bodyPr>
            <a:normAutofit/>
          </a:bodyPr>
          <a:lstStyle/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1.操作系统是什么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是人与计算机硬件沟通的介质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2.操作系统组成---鸡蛋由几部分组成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1)蛋黄-系统内核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2)蛋清-命令解释器shell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3)蛋壳-应用程序 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3.Linux是一套开放源代码程序、且可以自由传播的操作系统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4.掌握centos/redhat能更好的适应互联网服务端开发环境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5.使用linux的好处是自由传播，免费，不会犯法，任意切换图形/命令终端，安全稳定，不用杀毒软件，不卡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11225"/>
          </a:xfrm>
        </p:spPr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网络配置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5410"/>
            <a:ext cx="7886700" cy="4801870"/>
          </a:xfrm>
        </p:spPr>
        <p:txBody>
          <a:bodyPr>
            <a:normAutofit fontScale="37500" lnSpcReduction="20000"/>
          </a:bodyPr>
          <a:lstStyle/>
          <a:p>
            <a:r>
              <a:rPr lang="en-US" altLang="zh-CN" sz="4000" dirty="0" err="1">
                <a:solidFill>
                  <a:srgbClr val="FF0000"/>
                </a:solidFill>
              </a:rPr>
              <a:t>ifcofig</a:t>
            </a:r>
            <a:r>
              <a:rPr lang="en-US" altLang="zh-CN" sz="4000" dirty="0">
                <a:solidFill>
                  <a:srgbClr val="FF0000"/>
                </a:solidFill>
              </a:rPr>
              <a:t>   </a:t>
            </a:r>
            <a:r>
              <a:rPr lang="zh-CN" altLang="en-US" sz="4000" dirty="0"/>
              <a:t>和 </a:t>
            </a:r>
            <a:r>
              <a:rPr lang="zh-CN" altLang="en-US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 err="1">
                <a:solidFill>
                  <a:srgbClr val="FF0000"/>
                </a:solidFill>
              </a:rPr>
              <a:t>ip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 err="1">
                <a:solidFill>
                  <a:srgbClr val="FF0000"/>
                </a:solidFill>
              </a:rPr>
              <a:t>addr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zh-CN" altLang="en-US" sz="4000" dirty="0"/>
              <a:t>查看</a:t>
            </a:r>
            <a:r>
              <a:rPr lang="en-US" altLang="zh-CN" sz="4000" dirty="0" err="1"/>
              <a:t>ip</a:t>
            </a:r>
            <a:r>
              <a:rPr lang="zh-CN" altLang="en-US" sz="4000" dirty="0"/>
              <a:t>等信息（开始是看不到的）</a:t>
            </a:r>
            <a:endParaRPr lang="zh-CN" altLang="en-US" sz="4000" dirty="0"/>
          </a:p>
          <a:p>
            <a:r>
              <a:rPr lang="en-US" altLang="zh-CN" sz="5400" dirty="0"/>
              <a:t>vi /</a:t>
            </a:r>
            <a:r>
              <a:rPr lang="en-US" altLang="zh-CN" sz="5400" dirty="0" err="1"/>
              <a:t>etc</a:t>
            </a:r>
            <a:r>
              <a:rPr lang="en-US" altLang="zh-CN" sz="5400" dirty="0"/>
              <a:t>/</a:t>
            </a:r>
            <a:r>
              <a:rPr lang="en-US" altLang="zh-CN" sz="5400" dirty="0" err="1"/>
              <a:t>sysconfig</a:t>
            </a:r>
            <a:r>
              <a:rPr lang="en-US" altLang="zh-CN" sz="5400" dirty="0"/>
              <a:t>/network-scripts/ifconfig-eno16777736(</a:t>
            </a:r>
            <a:r>
              <a:rPr lang="zh-CN" altLang="en-US" sz="5400" dirty="0">
                <a:solidFill>
                  <a:srgbClr val="FF0000"/>
                </a:solidFill>
              </a:rPr>
              <a:t>注意：</a:t>
            </a:r>
            <a:r>
              <a:rPr lang="en-US" altLang="zh-CN" sz="5400" dirty="0">
                <a:solidFill>
                  <a:srgbClr val="FF0000"/>
                </a:solidFill>
              </a:rPr>
              <a:t>vi </a:t>
            </a:r>
            <a:r>
              <a:rPr lang="zh-CN" altLang="en-US" sz="5400" dirty="0">
                <a:solidFill>
                  <a:srgbClr val="FF0000"/>
                </a:solidFill>
              </a:rPr>
              <a:t>后有空格</a:t>
            </a:r>
            <a:endParaRPr lang="en-US" altLang="zh-CN" sz="5400" dirty="0">
              <a:solidFill>
                <a:srgbClr val="FF0000"/>
              </a:solidFill>
            </a:endParaRPr>
          </a:p>
          <a:p>
            <a:r>
              <a:rPr lang="zh-CN" altLang="en-US" sz="3600" dirty="0"/>
              <a:t>进入</a:t>
            </a:r>
            <a:r>
              <a:rPr lang="en-US" altLang="zh-CN" sz="3600" dirty="0"/>
              <a:t>vi(</a:t>
            </a:r>
            <a:r>
              <a:rPr lang="zh-CN" altLang="en-US" sz="3600" dirty="0">
                <a:solidFill>
                  <a:srgbClr val="FF0000"/>
                </a:solidFill>
              </a:rPr>
              <a:t>命令编辑器</a:t>
            </a:r>
            <a:r>
              <a:rPr lang="en-US" altLang="zh-CN" sz="3600" dirty="0"/>
              <a:t>)</a:t>
            </a:r>
            <a:endParaRPr lang="zh-CN" altLang="en-US" sz="3600" dirty="0"/>
          </a:p>
          <a:p>
            <a:r>
              <a:rPr lang="en-US" altLang="zh-CN" sz="3600" dirty="0"/>
              <a:t>1,</a:t>
            </a:r>
            <a:r>
              <a:rPr lang="zh-CN" altLang="en-US" sz="3600" dirty="0"/>
              <a:t>此时你进入一个</a:t>
            </a:r>
            <a:r>
              <a:rPr lang="zh-CN" altLang="en-US" sz="3600" dirty="0">
                <a:solidFill>
                  <a:srgbClr val="FF0000"/>
                </a:solidFill>
              </a:rPr>
              <a:t>命令模式</a:t>
            </a:r>
            <a:endParaRPr lang="zh-CN" altLang="en-US" sz="3600" dirty="0">
              <a:solidFill>
                <a:srgbClr val="FF0000"/>
              </a:solidFill>
            </a:endParaRPr>
          </a:p>
          <a:p>
            <a:r>
              <a:rPr lang="en-US" altLang="zh-CN" sz="3600" dirty="0"/>
              <a:t>2,</a:t>
            </a:r>
            <a:r>
              <a:rPr lang="zh-CN" altLang="en-US" sz="3600" dirty="0"/>
              <a:t>可以输入</a:t>
            </a:r>
            <a:r>
              <a:rPr lang="en-US" altLang="zh-CN" sz="3600" dirty="0" err="1"/>
              <a:t>i</a:t>
            </a:r>
            <a:r>
              <a:rPr lang="en-US" altLang="zh-CN" sz="3600" dirty="0"/>
              <a:t> o a </a:t>
            </a:r>
            <a:r>
              <a:rPr lang="zh-CN" altLang="en-US" sz="3600" dirty="0"/>
              <a:t>进入</a:t>
            </a:r>
            <a:r>
              <a:rPr lang="zh-CN" altLang="en-US" sz="3600" dirty="0">
                <a:solidFill>
                  <a:srgbClr val="FF0000"/>
                </a:solidFill>
              </a:rPr>
              <a:t>编辑插入模式</a:t>
            </a:r>
            <a:endParaRPr lang="zh-CN" altLang="en-US" sz="3600" dirty="0">
              <a:solidFill>
                <a:srgbClr val="FF0000"/>
              </a:solidFill>
            </a:endParaRPr>
          </a:p>
          <a:p>
            <a:r>
              <a:rPr lang="en-US" altLang="zh-CN" sz="3600" dirty="0"/>
              <a:t>3,</a:t>
            </a:r>
            <a:r>
              <a:rPr lang="zh-CN" altLang="en-US" sz="3600" dirty="0"/>
              <a:t>写入代码</a:t>
            </a:r>
            <a:endParaRPr lang="zh-CN" altLang="en-US" sz="3600" dirty="0"/>
          </a:p>
          <a:p>
            <a:r>
              <a:rPr lang="en-US" altLang="zh-CN" sz="3600" dirty="0"/>
              <a:t>4,</a:t>
            </a:r>
            <a:r>
              <a:rPr lang="zh-CN" altLang="en-US" sz="3600" dirty="0"/>
              <a:t>按下</a:t>
            </a:r>
            <a:r>
              <a:rPr lang="zh-CN" altLang="en-US" sz="3600" dirty="0">
                <a:solidFill>
                  <a:srgbClr val="FF0000"/>
                </a:solidFill>
              </a:rPr>
              <a:t>底线命令模式</a:t>
            </a:r>
            <a:r>
              <a:rPr lang="zh-CN" altLang="en-US" sz="3600" dirty="0"/>
              <a:t>（</a:t>
            </a:r>
            <a:r>
              <a:rPr lang="en-US" altLang="zh-CN" sz="3600" dirty="0"/>
              <a:t>esc</a:t>
            </a:r>
            <a:r>
              <a:rPr lang="zh-CN" altLang="en-US" sz="3600" dirty="0"/>
              <a:t>键）</a:t>
            </a:r>
            <a:endParaRPr lang="zh-CN" altLang="en-US" sz="3600" dirty="0"/>
          </a:p>
          <a:p>
            <a:r>
              <a:rPr lang="en-US" altLang="zh-CN" sz="6000" dirty="0" err="1"/>
              <a:t>shift:wq</a:t>
            </a:r>
            <a:r>
              <a:rPr lang="en-US" altLang="zh-CN" sz="6000" dirty="0"/>
              <a:t>!  </a:t>
            </a:r>
            <a:endParaRPr lang="en-US" altLang="zh-CN" sz="3600" dirty="0"/>
          </a:p>
          <a:p>
            <a:r>
              <a:rPr lang="en-US" altLang="zh-CN" sz="3600" dirty="0"/>
              <a:t>w </a:t>
            </a:r>
            <a:r>
              <a:rPr lang="zh-CN" altLang="en-US" sz="3600" dirty="0"/>
              <a:t>写入    </a:t>
            </a:r>
            <a:r>
              <a:rPr lang="en-US" altLang="zh-CN" sz="3600" dirty="0"/>
              <a:t>q  </a:t>
            </a:r>
            <a:r>
              <a:rPr lang="zh-CN" altLang="en-US" sz="3600" dirty="0"/>
              <a:t>退出   ！强制性</a:t>
            </a:r>
            <a:endParaRPr lang="zh-CN" altLang="en-US" sz="1600" dirty="0"/>
          </a:p>
          <a:p>
            <a:endParaRPr lang="zh-CN" altLang="en-US" sz="16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4000" dirty="0"/>
              <a:t>ping baidu.com</a:t>
            </a:r>
            <a:r>
              <a:rPr lang="en-US" altLang="zh-CN" dirty="0"/>
              <a:t>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sz="133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175" y="1946275"/>
            <a:ext cx="3723640" cy="3160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674" t="50830" r="46076" b="28557"/>
          <a:stretch>
            <a:fillRect/>
          </a:stretch>
        </p:blipFill>
        <p:spPr>
          <a:xfrm>
            <a:off x="3815080" y="5008880"/>
            <a:ext cx="4572000" cy="1528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WMware</a:t>
            </a:r>
            <a:r>
              <a:rPr lang="zh-CN" altLang="en-US"/>
              <a:t>网络配置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69720"/>
            <a:ext cx="7886700" cy="4607560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上网方式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桥接 </a:t>
            </a:r>
            <a:r>
              <a:rPr lang="zh-CN" altLang="en-US" sz="2400" dirty="0">
                <a:sym typeface="+mn-ea"/>
              </a:rPr>
              <a:t>  前三位一样 最后不一样 属于同一网段  可以相互访问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NAT 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网络地址转换技术</a:t>
            </a:r>
            <a:r>
              <a:rPr lang="zh-CN" altLang="en-US" sz="2400" dirty="0">
                <a:sym typeface="+mn-ea"/>
              </a:rPr>
              <a:t>）</a:t>
            </a:r>
            <a:endParaRPr lang="en-US" altLang="zh-CN" sz="2400" dirty="0"/>
          </a:p>
          <a:p>
            <a:pPr lvl="0"/>
            <a:r>
              <a:rPr lang="zh-CN" altLang="en-US" sz="2400" dirty="0">
                <a:sym typeface="+mn-ea"/>
              </a:rPr>
              <a:t>不在同一网段，选择了NAT的VMware 就是一个新的局域网</a:t>
            </a:r>
            <a:endParaRPr lang="zh-CN" altLang="en-US" sz="2880" dirty="0">
              <a:sym typeface="+mn-ea"/>
            </a:endParaRPr>
          </a:p>
          <a:p>
            <a:pPr marL="0" lvl="0" indent="0">
              <a:buNone/>
            </a:pPr>
            <a:endParaRPr lang="zh-CN" altLang="en-US" sz="2880" dirty="0">
              <a:sym typeface="+mn-ea"/>
            </a:endParaRPr>
          </a:p>
          <a:p>
            <a:pPr lvl="0"/>
            <a:r>
              <a:rPr lang="zh-CN" altLang="en-US" sz="2880" dirty="0">
                <a:sym typeface="+mn-ea"/>
              </a:rPr>
              <a:t>详见博客</a:t>
            </a:r>
            <a:endParaRPr lang="zh-CN" altLang="en-US" sz="2880" dirty="0"/>
          </a:p>
          <a:p>
            <a:r>
              <a:rPr lang="zh-CN" altLang="en-US" dirty="0">
                <a:solidFill>
                  <a:srgbClr val="FF0000"/>
                </a:solidFill>
              </a:rPr>
              <a:t>https://www.cnblogs.com/shangping/p/10744519.html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IP地址类型编辑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01445"/>
            <a:ext cx="7886700" cy="4775835"/>
          </a:xfrm>
        </p:spPr>
        <p:txBody>
          <a:bodyPr>
            <a:normAutofit lnSpcReduction="10000"/>
          </a:bodyPr>
          <a:lstStyle/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公有地址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公有地址（Public address）由Inter NIC（Internet Network Information Center因特网信息中心）负责。这些IP地址分配给注册并向Inter NIC提出申请的组织机构。通过它直接访问因特网。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私有地址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私有地址（Private address）属于非注册地址，专门为组织机构内部使用。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以下列出留用的内部私有地址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A类 10.0.0.0--10.255.255.255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B类 172.16.0.0--172.31.255.255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C类 192.168.0.0--192.168.255.255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文档与目录结构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46835"/>
            <a:ext cx="7886700" cy="4830445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Linux目录结构的组织形式和Windows有很大的不同。首先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Linux没有“盘(C盘、D盘、E盘)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”的概念。已经建立文件系统的硬盘分区被挂载到某一个目录下，用户通过操作目录来实现磁盘读写。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Linux不像Windows那样的系统目录，Linux使用正斜杠"/"而不是反斜杠"\"来标识目录。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Windows目录：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/>
          </a:p>
          <a:p>
            <a:r>
              <a:rPr lang="en-US" altLang="zh-CN" dirty="0" err="1"/>
              <a:t>linux</a:t>
            </a:r>
            <a:r>
              <a:rPr lang="zh-CN" altLang="en-US" dirty="0"/>
              <a:t>目录：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4246245"/>
            <a:ext cx="6332855" cy="883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5655945"/>
            <a:ext cx="6911340" cy="521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VMware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安装及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linux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应用领域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详细安装步骤看下面博客园（有配图噢）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https://www.cnblogs.com/shangping/p/10745084.html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一切皆文件</a:t>
            </a:r>
            <a:r>
              <a:rPr lang="en-US" altLang="zh-CN">
                <a:solidFill>
                  <a:srgbClr val="FF0000"/>
                </a:solidFill>
              </a:rPr>
              <a:t>(python </a:t>
            </a:r>
            <a:r>
              <a:rPr lang="zh-CN" altLang="en-US">
                <a:solidFill>
                  <a:srgbClr val="FF0000"/>
                </a:solidFill>
              </a:rPr>
              <a:t>一切皆对象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Linux系统用在哪些领域：例如淘宝、京东的服务器就是Linux系统，再比如美团、滴滴、快手、xx直播，总之他们都是Linux服务器。Linux同时也在嵌入式领域，大数据\云计算的领域迅速发展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7200"/>
            <a:ext cx="7886700" cy="57197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Windows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Linux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856428"/>
            <a:ext cx="5248275" cy="14914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13791"/>
            <a:ext cx="4648200" cy="1805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800601"/>
            <a:ext cx="7886700" cy="12246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666750"/>
            <a:ext cx="7886700" cy="5510530"/>
          </a:xfrm>
        </p:spPr>
        <p:txBody>
          <a:bodyPr/>
          <a:lstStyle/>
          <a:p>
            <a:r>
              <a:rPr lang="zh-CN" altLang="en-US" dirty="0"/>
              <a:t>Linux首先是建立一个根"/"文件系统，所有的目录也都是由根目录衍生出来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命令：</a:t>
            </a:r>
            <a:r>
              <a:rPr lang="en-US" altLang="zh-CN" dirty="0"/>
              <a:t>ls /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1533525"/>
            <a:ext cx="7338060" cy="2971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6565"/>
            <a:ext cx="7886700" cy="5720715"/>
          </a:xfrm>
        </p:spPr>
        <p:txBody>
          <a:bodyPr/>
          <a:lstStyle/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在Linux底下，所有的文件与目录都是由根目录开始，是目录与文件的源头，然后一个个的分支下来，如同树枝状，因此称为这种目录配置为：目录树。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目录树的特点是什么呢？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目录树的起始点是根目录(/,root);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每一个目录不止能使用本地的文件系统，也可以使用网络上的文件系统，可以利用NFS服务器挂载特定目录。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每一个文件在此目录树中的文件名，包含完整路径都是独一无二的。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命令行的组成：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 descr="{P(R$XC4~`O$YZ3V(]FR9X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4727575"/>
            <a:ext cx="6534785" cy="1673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46760"/>
          </a:xfrm>
        </p:spPr>
        <p:txBody>
          <a:bodyPr/>
          <a:lstStyle/>
          <a:p>
            <a:r>
              <a:rPr lang="en-US" altLang="zh-CN"/>
              <a:t>Linux </a:t>
            </a:r>
            <a:r>
              <a:rPr lang="zh-CN" altLang="en-US"/>
              <a:t>命令行组成及普通用户创建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21715"/>
            <a:ext cx="7886700" cy="5607685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dirty="0" err="1">
                <a:solidFill>
                  <a:srgbClr val="FF0000"/>
                </a:solidFill>
              </a:rPr>
              <a:t>root@weiwang</a:t>
            </a:r>
            <a:r>
              <a:rPr lang="en-US" altLang="zh-CN" dirty="0">
                <a:solidFill>
                  <a:srgbClr val="FF0000"/>
                </a:solidFill>
              </a:rPr>
              <a:t> /]    </a:t>
            </a:r>
            <a:r>
              <a:rPr lang="zh-CN" altLang="en-US" dirty="0">
                <a:solidFill>
                  <a:srgbClr val="FF0000"/>
                </a:solidFill>
              </a:rPr>
              <a:t>根目录   所有的文件都在根目录下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[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root@weiwang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~]  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每个用户自己所在的目录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主机名可以改变，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cd 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到</a:t>
            </a:r>
            <a:r>
              <a:rPr lang="en-US" altLang="zh-CN" sz="1600" dirty="0" err="1">
                <a:solidFill>
                  <a:schemeClr val="tx1"/>
                </a:solidFill>
                <a:sym typeface="+mn-ea"/>
              </a:rPr>
              <a:t>hostlocal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文件下 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vi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编辑，改名字，退出，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logout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注销，重新登录即可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1600" dirty="0" err="1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多用户系统：</a:t>
            </a:r>
            <a:r>
              <a:rPr lang="en-US" altLang="zh-CN" sz="1600" dirty="0">
                <a:solidFill>
                  <a:schemeClr val="accent2"/>
                </a:solidFill>
                <a:sym typeface="+mn-ea"/>
              </a:rPr>
              <a:t># root</a:t>
            </a:r>
            <a:r>
              <a:rPr lang="zh-CN" altLang="en-US" sz="1600" dirty="0">
                <a:solidFill>
                  <a:schemeClr val="accent2"/>
                </a:solidFill>
                <a:sym typeface="+mn-ea"/>
              </a:rPr>
              <a:t>用户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，最高权限，</a:t>
            </a:r>
            <a:r>
              <a:rPr lang="en-US" altLang="zh-CN" sz="1600" dirty="0">
                <a:solidFill>
                  <a:schemeClr val="accent2"/>
                </a:solidFill>
                <a:sym typeface="+mn-ea"/>
              </a:rPr>
              <a:t>$ </a:t>
            </a:r>
            <a:r>
              <a:rPr lang="zh-CN" altLang="en-US" sz="1600" dirty="0">
                <a:solidFill>
                  <a:schemeClr val="accent2"/>
                </a:solidFill>
                <a:sym typeface="+mn-ea"/>
              </a:rPr>
              <a:t>普通用户</a:t>
            </a:r>
            <a:endParaRPr lang="zh-CN" altLang="en-US" sz="1600" dirty="0">
              <a:solidFill>
                <a:schemeClr val="accent2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创建普通用户：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			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sym typeface="+mn-ea"/>
              </a:rPr>
              <a:t>useradd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bw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				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命令行的组成结构：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	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passwd   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bw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				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方式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1600" dirty="0" err="1">
                <a:solidFill>
                  <a:srgbClr val="FF0000"/>
                </a:solidFill>
                <a:sym typeface="+mn-ea"/>
              </a:rPr>
              <a:t>etc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下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vim hostname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可以改主</a:t>
            </a:r>
            <a:r>
              <a:rPr lang="en-US" altLang="zh-CN" sz="1600" dirty="0" err="1">
                <a:solidFill>
                  <a:srgbClr val="FF0000"/>
                </a:solidFill>
                <a:sym typeface="+mn-ea"/>
              </a:rPr>
              <a:t>机名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给了密码之后退出，可以用</a:t>
            </a:r>
            <a:r>
              <a:rPr lang="en-US" altLang="zh-CN" sz="1800" dirty="0" err="1">
                <a:solidFill>
                  <a:schemeClr val="tx1"/>
                </a:solidFill>
                <a:sym typeface="+mn-ea"/>
              </a:rPr>
              <a:t>bw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登录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		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方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式2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1800" dirty="0" err="1">
                <a:solidFill>
                  <a:schemeClr val="tx1"/>
                </a:solidFill>
                <a:sym typeface="+mn-ea"/>
              </a:rPr>
              <a:t>hostnamectl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 set-hostname </a:t>
            </a:r>
            <a:r>
              <a:rPr lang="en-US" altLang="zh-CN" sz="1800" dirty="0" err="1">
                <a:sym typeface="+mn-ea"/>
              </a:rPr>
              <a:t>bw</a:t>
            </a:r>
            <a:endParaRPr lang="en-US" altLang="zh-CN" sz="1800" dirty="0">
              <a:solidFill>
                <a:schemeClr val="tx1"/>
              </a:solidFill>
              <a:sym typeface="+mn-ea"/>
            </a:endParaRPr>
          </a:p>
          <a:p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sym typeface="+mn-ea"/>
              </a:rPr>
              <a:t>userdel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bw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 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删除</a:t>
            </a:r>
            <a:endParaRPr lang="en-US" altLang="zh-CN" sz="16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sym typeface="+mn-ea"/>
              </a:rPr>
              <a:t>userdel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-r 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bw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同时删除用户及家目录</a:t>
            </a:r>
            <a:endParaRPr lang="en-US" altLang="zh-CN" sz="1600" dirty="0">
              <a:solidFill>
                <a:srgbClr val="FF0000"/>
              </a:solidFill>
              <a:sym typeface="+mn-ea"/>
            </a:endParaRPr>
          </a:p>
          <a:p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2396" t="14815" r="58329" b="68519"/>
          <a:stretch>
            <a:fillRect/>
          </a:stretch>
        </p:blipFill>
        <p:spPr>
          <a:xfrm>
            <a:off x="838201" y="3733800"/>
            <a:ext cx="6629400" cy="1752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26160"/>
          </a:xfrm>
        </p:spPr>
        <p:txBody>
          <a:bodyPr/>
          <a:lstStyle/>
          <a:p>
            <a:r>
              <a:rPr lang="zh-CN" altLang="en-US"/>
              <a:t>Linux的路径PATH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36345"/>
            <a:ext cx="7886700" cy="4940935"/>
          </a:xfrm>
        </p:spPr>
        <p:txBody>
          <a:bodyPr/>
          <a:lstStyle/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同学们应该都会配置windows下的环境变量（PATH），都知道系统会按照PATH的设定，去每个PATH定义的目录下搜索可执行文件。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那么如何查看Linux下的PATH环境变量呢？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执行命令：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echo $PATH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echo命令是有打印的意思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$符号后面跟上PATH,表示输出PATH的变量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PATH(一定是大写的)这个变量是由一堆目录组成，分隔符是":"号，而不同于windows的";"号。</a:t>
            </a:r>
            <a:endParaRPr lang="zh-CN" altLang="en-US" sz="200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4645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绝对路径与相对路径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46175"/>
            <a:ext cx="7886700" cy="503110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Linux中非常重要的概念--路径，路径用来定位如何找到某个文件。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Linux下特别注意文件名/路径的写法，可以将所谓的路径(path)定义为绝对路径(absolute)和相对路径(relative)。这两种文件名/路径的写法依据是这样的：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绝对路径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：由根目录(/)为开始写起的文件名或者目录名称，如/home/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/test.py;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相对路径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：相对于目前路径的文件名写法。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例如./home/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/exam.py或../../home/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/exam.py，简单来说只要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开头不是/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，就是属于相对路径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因此你必须了解，相对路径是：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以你当前所在路径的相对路径来表示的。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七个终端切换及文件类型介绍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/>
              <a:t>Linux</a:t>
            </a:r>
            <a:r>
              <a:rPr lang="zh-CN" altLang="en-US"/>
              <a:t>一共有</a:t>
            </a:r>
            <a:r>
              <a:rPr lang="zh-CN" altLang="en-US">
                <a:solidFill>
                  <a:srgbClr val="FF0000"/>
                </a:solidFill>
              </a:rPr>
              <a:t>七个</a:t>
            </a:r>
            <a:r>
              <a:rPr lang="zh-CN" altLang="en-US"/>
              <a:t>终端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Ctrl+Alt+F1-F7</a:t>
            </a:r>
            <a:r>
              <a:rPr lang="en-US" altLang="zh-CN"/>
              <a:t>  </a:t>
            </a:r>
            <a:r>
              <a:rPr lang="zh-CN" altLang="en-US"/>
              <a:t>可以任意切换</a:t>
            </a:r>
            <a:endParaRPr lang="zh-CN" altLang="en-US"/>
          </a:p>
          <a:p>
            <a:pPr marL="0" indent="0">
              <a:buNone/>
            </a:pPr>
            <a:r>
              <a:rPr lang="en-US" altLang="zh-CN" sz="6000"/>
              <a:t>.</a:t>
            </a:r>
            <a:r>
              <a:rPr lang="zh-CN" altLang="en-US"/>
              <a:t>代表当前文件夹  </a:t>
            </a:r>
            <a:r>
              <a:rPr lang="en-US" altLang="zh-CN"/>
              <a:t>cd.</a:t>
            </a:r>
            <a:endParaRPr lang="en-US" altLang="zh-CN"/>
          </a:p>
          <a:p>
            <a:pPr marL="0" indent="0">
              <a:buNone/>
            </a:pPr>
            <a:r>
              <a:rPr lang="en-US" altLang="zh-CN" sz="6000"/>
              <a:t>.. </a:t>
            </a:r>
            <a:r>
              <a:rPr lang="zh-CN" altLang="en-US"/>
              <a:t>代表上一级目录 </a:t>
            </a:r>
            <a:r>
              <a:rPr lang="en-US" altLang="zh-CN"/>
              <a:t>cd ..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-    </a:t>
            </a:r>
            <a:r>
              <a:rPr lang="zh-CN" altLang="en-US"/>
              <a:t>代表上一次工作目录</a:t>
            </a:r>
            <a:endParaRPr lang="zh-CN" altLang="en-US"/>
          </a:p>
          <a:p>
            <a:pPr marL="0" indent="0">
              <a:buNone/>
            </a:pPr>
            <a:endParaRPr lang="zh-CN" altLang="en-US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accent2"/>
                </a:solidFill>
              </a:rPr>
              <a:t>蓝色 </a:t>
            </a:r>
            <a:r>
              <a:rPr lang="en-US" altLang="zh-CN">
                <a:solidFill>
                  <a:schemeClr val="accent2"/>
                </a:solidFill>
              </a:rPr>
              <a:t>----&gt;</a:t>
            </a:r>
            <a:r>
              <a:rPr lang="zh-CN" altLang="en-US">
                <a:solidFill>
                  <a:schemeClr val="accent2"/>
                </a:solidFill>
              </a:rPr>
              <a:t>文件夹</a:t>
            </a:r>
            <a:endParaRPr lang="zh-CN" altLang="en-US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92D050"/>
                </a:solidFill>
              </a:rPr>
              <a:t>绿色文件</a:t>
            </a:r>
            <a:r>
              <a:rPr lang="en-US" altLang="zh-CN">
                <a:solidFill>
                  <a:srgbClr val="92D050"/>
                </a:solidFill>
              </a:rPr>
              <a:t>---&gt;  </a:t>
            </a:r>
            <a:r>
              <a:rPr lang="zh-CN" altLang="en-US">
                <a:solidFill>
                  <a:srgbClr val="92D050"/>
                </a:solidFill>
              </a:rPr>
              <a:t>可执行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白色文件</a:t>
            </a:r>
            <a:r>
              <a:rPr lang="en-US" altLang="zh-CN"/>
              <a:t>----&gt;</a:t>
            </a:r>
            <a:r>
              <a:rPr lang="zh-CN" altLang="en-US"/>
              <a:t>普通文件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目录基本命令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56690"/>
            <a:ext cx="7886700" cy="4720590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文件夹（目录）相关命令</a:t>
            </a:r>
            <a:endParaRPr lang="zh-CN" altLang="en-US" dirty="0">
              <a:solidFill>
                <a:schemeClr val="accent2"/>
              </a:solidFill>
            </a:endParaRPr>
          </a:p>
          <a:p>
            <a:r>
              <a:rPr lang="en-US" altLang="zh-CN" dirty="0" err="1">
                <a:solidFill>
                  <a:schemeClr val="accent2"/>
                </a:solidFill>
              </a:rPr>
              <a:t>pwd</a:t>
            </a:r>
            <a:r>
              <a:rPr lang="en-US" altLang="zh-CN" dirty="0">
                <a:solidFill>
                  <a:schemeClr val="accent2"/>
                </a:solidFill>
              </a:rPr>
              <a:t>  </a:t>
            </a:r>
            <a:r>
              <a:rPr lang="zh-CN" altLang="en-US" dirty="0">
                <a:solidFill>
                  <a:schemeClr val="accent2"/>
                </a:solidFill>
              </a:rPr>
              <a:t>在哪里（位置</a:t>
            </a:r>
            <a:r>
              <a:rPr lang="en-US" altLang="zh-CN" dirty="0">
                <a:solidFill>
                  <a:schemeClr val="accent2"/>
                </a:solidFill>
              </a:rPr>
              <a:t>)    print work </a:t>
            </a:r>
            <a:r>
              <a:rPr lang="en-US" altLang="zh-CN" dirty="0" err="1">
                <a:solidFill>
                  <a:schemeClr val="accent2"/>
                </a:solidFill>
              </a:rPr>
              <a:t>dir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zh-CN" altLang="en-US" dirty="0">
                <a:solidFill>
                  <a:schemeClr val="accent2"/>
                </a:solidFill>
              </a:rPr>
              <a:t>缩写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cd   </a:t>
            </a:r>
            <a:r>
              <a:rPr lang="zh-CN" altLang="en-US" dirty="0">
                <a:solidFill>
                  <a:schemeClr val="tx1"/>
                </a:solidFill>
              </a:rPr>
              <a:t>文件夹名    切换到指定文件夹下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mkdir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bw</a:t>
            </a:r>
            <a:r>
              <a:rPr lang="en-US" altLang="zh-CN" dirty="0"/>
              <a:t>  </a:t>
            </a:r>
            <a:r>
              <a:rPr lang="zh-CN" altLang="en-US" dirty="0"/>
              <a:t>创建文件夹</a:t>
            </a:r>
            <a:endParaRPr lang="zh-CN" altLang="en-US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mkdir</a:t>
            </a:r>
            <a:r>
              <a:rPr lang="en-US" altLang="zh-CN" dirty="0">
                <a:solidFill>
                  <a:srgbClr val="FF0000"/>
                </a:solidFill>
              </a:rPr>
              <a:t> -p</a:t>
            </a:r>
            <a:r>
              <a:rPr lang="en-US" altLang="zh-CN" dirty="0"/>
              <a:t>   </a:t>
            </a:r>
            <a:r>
              <a:rPr lang="zh-CN" altLang="en-US" dirty="0"/>
              <a:t>递归创建</a:t>
            </a:r>
            <a:endParaRPr lang="zh-CN" altLang="en-US" dirty="0"/>
          </a:p>
          <a:p>
            <a:pPr lvl="1"/>
            <a:r>
              <a:rPr lang="en-US" altLang="zh-CN" sz="2000" dirty="0" err="1"/>
              <a:t>mkdir</a:t>
            </a:r>
            <a:r>
              <a:rPr lang="en-US" altLang="zh-CN" sz="2000" dirty="0"/>
              <a:t> -p  a/b  c/d  </a:t>
            </a:r>
            <a:endParaRPr lang="en-US" altLang="zh-CN" sz="2000" dirty="0"/>
          </a:p>
          <a:p>
            <a:pPr lvl="1"/>
            <a:r>
              <a:rPr lang="en-US" altLang="zh-CN" dirty="0" err="1">
                <a:solidFill>
                  <a:schemeClr val="accent2"/>
                </a:solidFill>
              </a:rPr>
              <a:t>mkdir</a:t>
            </a:r>
            <a:r>
              <a:rPr lang="en-US" altLang="zh-CN" dirty="0">
                <a:solidFill>
                  <a:schemeClr val="accent2"/>
                </a:solidFill>
              </a:rPr>
              <a:t> -p  test/{</a:t>
            </a:r>
            <a:r>
              <a:rPr lang="en-US" altLang="zh-CN" dirty="0" err="1">
                <a:solidFill>
                  <a:schemeClr val="accent2"/>
                </a:solidFill>
              </a:rPr>
              <a:t>a,b,c,d</a:t>
            </a:r>
            <a:r>
              <a:rPr lang="en-US" altLang="zh-CN" dirty="0">
                <a:solidFill>
                  <a:schemeClr val="accent2"/>
                </a:solidFill>
              </a:rPr>
              <a:t>}   </a:t>
            </a:r>
            <a:r>
              <a:rPr lang="zh-CN" altLang="en-US" dirty="0">
                <a:solidFill>
                  <a:schemeClr val="accent2"/>
                </a:solidFill>
              </a:rPr>
              <a:t>递归创建四个目录</a:t>
            </a:r>
            <a:endParaRPr lang="zh-CN" altLang="en-US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ls</a:t>
            </a:r>
            <a:r>
              <a:rPr lang="en-US" altLang="zh-CN" dirty="0"/>
              <a:t>   </a:t>
            </a:r>
            <a:r>
              <a:rPr lang="zh-CN" altLang="en-US" dirty="0"/>
              <a:t>查看文件夹  （</a:t>
            </a:r>
            <a:r>
              <a:rPr lang="en-US" altLang="zh-CN" dirty="0"/>
              <a:t>cd</a:t>
            </a:r>
            <a:r>
              <a:rPr lang="zh-CN" altLang="en-US" dirty="0"/>
              <a:t>到文件夹下，或者</a:t>
            </a:r>
            <a:r>
              <a:rPr lang="en-US" altLang="zh-CN" dirty="0"/>
              <a:t>ls+</a:t>
            </a:r>
            <a:r>
              <a:rPr lang="zh-CN" altLang="en-US" dirty="0"/>
              <a:t>文件夹名字）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ls -la</a:t>
            </a:r>
            <a:r>
              <a:rPr lang="en-US" altLang="zh-CN" dirty="0"/>
              <a:t>  </a:t>
            </a:r>
            <a:r>
              <a:rPr lang="zh-CN" altLang="en-US" dirty="0"/>
              <a:t>树状目录   </a:t>
            </a:r>
            <a:endParaRPr lang="zh-CN" altLang="en-US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rmdir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bw</a:t>
            </a:r>
            <a:r>
              <a:rPr lang="en-US" altLang="zh-CN" dirty="0"/>
              <a:t>  </a:t>
            </a:r>
            <a:r>
              <a:rPr lang="zh-CN" altLang="en-US" dirty="0"/>
              <a:t>删除文件夹     </a:t>
            </a:r>
            <a:r>
              <a:rPr lang="zh-CN" altLang="en-US" sz="1800" dirty="0"/>
              <a:t>在他的上一级目录中删，不能打开删</a:t>
            </a:r>
            <a:endParaRPr lang="zh-CN" altLang="en-US" sz="1800" dirty="0"/>
          </a:p>
          <a:p>
            <a:r>
              <a:rPr lang="en-US" altLang="zh-CN" sz="1800" dirty="0">
                <a:solidFill>
                  <a:srgbClr val="FF0000"/>
                </a:solidFill>
              </a:rPr>
              <a:t>rm  -r  </a:t>
            </a:r>
            <a:r>
              <a:rPr lang="en-US" altLang="zh-CN" sz="1800" dirty="0" err="1">
                <a:solidFill>
                  <a:srgbClr val="FF0000"/>
                </a:solidFill>
              </a:rPr>
              <a:t>bw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 (</a:t>
            </a:r>
            <a:r>
              <a:rPr lang="zh-CN" altLang="en-US" sz="1800" dirty="0"/>
              <a:t>目录和文件共用</a:t>
            </a:r>
            <a:r>
              <a:rPr lang="en-US" altLang="zh-CN" sz="1800" dirty="0"/>
              <a:t>)  </a:t>
            </a:r>
            <a:r>
              <a:rPr lang="zh-CN" altLang="en-US" sz="1800" dirty="0"/>
              <a:t>删除目录   每次都会询问  </a:t>
            </a:r>
            <a:endParaRPr lang="zh-CN" altLang="en-US" sz="1800" dirty="0"/>
          </a:p>
          <a:p>
            <a:pPr lvl="1"/>
            <a:r>
              <a:rPr lang="en-US" altLang="zh-CN" sz="1330" dirty="0" err="1"/>
              <a:t>删除文件可以直接使用rm命令，若删除目录则必须配合选项</a:t>
            </a:r>
            <a:r>
              <a:rPr lang="en-US" altLang="zh-CN" sz="1330" dirty="0"/>
              <a:t>"-r"，</a:t>
            </a:r>
            <a:r>
              <a:rPr lang="en-US" altLang="zh-CN" sz="1330" dirty="0" err="1"/>
              <a:t>例如</a:t>
            </a:r>
            <a:r>
              <a:rPr lang="en-US" altLang="zh-CN" sz="1330" dirty="0"/>
              <a:t>：</a:t>
            </a:r>
            <a:endParaRPr lang="en-US" altLang="zh-CN" sz="1330" dirty="0"/>
          </a:p>
          <a:p>
            <a:pPr lvl="0"/>
            <a:r>
              <a:rPr lang="en-US" altLang="zh-CN" sz="2400" dirty="0">
                <a:solidFill>
                  <a:srgbClr val="FF0000"/>
                </a:solidFill>
              </a:rPr>
              <a:t>rm  -r  </a:t>
            </a:r>
            <a:r>
              <a:rPr lang="en-US" altLang="zh-CN" sz="1595" dirty="0"/>
              <a:t>*    </a:t>
            </a:r>
            <a:r>
              <a:rPr lang="en-US" altLang="zh-CN" sz="1595" dirty="0" err="1"/>
              <a:t>删除当前目录下的所有文件及目录，命令行为</a:t>
            </a:r>
            <a:r>
              <a:rPr lang="en-US" altLang="zh-CN" sz="1595" dirty="0"/>
              <a:t>：</a:t>
            </a:r>
            <a:endParaRPr lang="en-US" altLang="zh-CN" sz="1595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mv  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  (</a:t>
            </a:r>
            <a:r>
              <a:rPr lang="zh-CN" altLang="en-US" sz="1800" dirty="0">
                <a:sym typeface="+mn-ea"/>
              </a:rPr>
              <a:t>目录和文件共用</a:t>
            </a:r>
            <a:r>
              <a:rPr lang="en-US" altLang="zh-CN" sz="1800" dirty="0">
                <a:sym typeface="+mn-ea"/>
              </a:rPr>
              <a:t>)  </a:t>
            </a:r>
            <a:r>
              <a:rPr lang="zh-CN" altLang="en-US" sz="1800" dirty="0">
                <a:sym typeface="+mn-ea"/>
              </a:rPr>
              <a:t>移动   </a:t>
            </a:r>
            <a:r>
              <a:rPr lang="en-US" altLang="zh-CN" sz="1800" dirty="0">
                <a:sym typeface="+mn-ea"/>
              </a:rPr>
              <a:t>mv bw.py  </a:t>
            </a:r>
            <a:r>
              <a:rPr lang="en-US" altLang="zh-CN" sz="1800" dirty="0" err="1">
                <a:sym typeface="+mn-ea"/>
              </a:rPr>
              <a:t>oumei</a:t>
            </a:r>
            <a:r>
              <a:rPr lang="en-US" altLang="zh-CN" sz="1800" dirty="0">
                <a:sym typeface="+mn-ea"/>
              </a:rPr>
              <a:t>  </a:t>
            </a:r>
            <a:r>
              <a:rPr lang="zh-CN" altLang="en-US" sz="1800" dirty="0">
                <a:sym typeface="+mn-ea"/>
              </a:rPr>
              <a:t>将文件下的</a:t>
            </a:r>
            <a:r>
              <a:rPr lang="en-US" altLang="zh-CN" sz="1800" dirty="0" err="1">
                <a:sym typeface="+mn-ea"/>
              </a:rPr>
              <a:t>py</a:t>
            </a:r>
            <a:r>
              <a:rPr lang="en-US" altLang="zh-CN" sz="1800" dirty="0">
                <a:sym typeface="+mn-ea"/>
              </a:rPr>
              <a:t> </a:t>
            </a:r>
            <a:r>
              <a:rPr lang="zh-CN" altLang="en-US" sz="1800" dirty="0">
                <a:sym typeface="+mn-ea"/>
              </a:rPr>
              <a:t>移动到欧美目录下</a:t>
            </a:r>
            <a:endParaRPr lang="zh-CN" altLang="en-US" sz="1800" dirty="0"/>
          </a:p>
          <a:p>
            <a:pPr lvl="1"/>
            <a:r>
              <a:rPr lang="zh-CN" altLang="en-US" sz="1800" dirty="0">
                <a:solidFill>
                  <a:srgbClr val="FF0000"/>
                </a:solidFill>
              </a:rPr>
              <a:t>注意：文件一旦通过rm命令删除，则无法恢复，所以必须格外小心地使用该命令。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cd</a:t>
            </a:r>
            <a:r>
              <a:rPr lang="en-US" altLang="zh-CN"/>
              <a:t>   (</a:t>
            </a:r>
            <a:r>
              <a:rPr lang="en-US" altLang="zh-CN" sz="2400"/>
              <a:t>change directory 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跳到 /usr/bin/ :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cd /usr/bin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跳到自己的 home 目录 :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cd ~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跳到目前目录的上上两层 :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cd ../..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</a:t>
            </a:r>
            <a:r>
              <a:rPr lang="zh-CN" altLang="en-US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当前目录   </a:t>
            </a:r>
            <a:r>
              <a:rPr lang="en-US" altLang="zh-CN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.. </a:t>
            </a:r>
            <a:r>
              <a:rPr lang="zh-CN" altLang="en-US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上一级目录   </a:t>
            </a:r>
            <a:r>
              <a:rPr lang="en-US" altLang="zh-CN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 </a:t>
            </a:r>
            <a:r>
              <a:rPr lang="zh-CN" altLang="en-US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上一次工作目录</a:t>
            </a:r>
            <a:endParaRPr lang="zh-CN" altLang="en-US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 </a:t>
            </a:r>
            <a:r>
              <a:rPr lang="zh-CN" altLang="en-US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根目录    </a:t>
            </a:r>
            <a:r>
              <a:rPr lang="en-US" altLang="zh-CN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~ </a:t>
            </a:r>
            <a:r>
              <a:rPr lang="zh-CN" altLang="en-US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家目录</a:t>
            </a:r>
            <a:endParaRPr lang="zh-CN" altLang="en-US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69975"/>
          </a:xfrm>
        </p:spPr>
        <p:txBody>
          <a:bodyPr/>
          <a:lstStyle/>
          <a:p>
            <a:r>
              <a:rPr lang="en-US" altLang="zh-CN"/>
              <a:t>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03325"/>
            <a:ext cx="7886700" cy="4973955"/>
          </a:xfrm>
        </p:spPr>
        <p:txBody>
          <a:bodyPr/>
          <a:lstStyle/>
          <a:p>
            <a:r>
              <a:rPr lang="en-US" altLang="zh-CN"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ls </a:t>
            </a:r>
            <a:r>
              <a:rPr lang="zh-CN" altLang="en-US"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命令的参数</a:t>
            </a:r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（于显示指定工作目录下之内容（列出目前工作目录所含之文件及子目录)。）</a:t>
            </a:r>
            <a:endParaRPr lang="zh-CN" altLang="en-US" sz="18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-a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显示所有文件及目录 (ls内定将文件名或目录名称开头为"."的视为隐藏档，不会列出)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-l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除文件名称外</a:t>
            </a:r>
            <a:r>
              <a:rPr lang="en-US" altLang="zh-CN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亦将文件型态</a:t>
            </a:r>
            <a:r>
              <a:rPr lang="en-US" altLang="zh-CN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权限</a:t>
            </a:r>
            <a:r>
              <a:rPr lang="en-US" altLang="zh-CN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拥有者</a:t>
            </a:r>
            <a:r>
              <a:rPr lang="en-US" altLang="zh-CN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文件大小等资讯详细列出</a:t>
            </a:r>
            <a:r>
              <a:rPr lang="en-US" altLang="zh-CN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</a:t>
            </a:r>
            <a:r>
              <a:rPr lang="en-US" altLang="zh-CN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ll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简写</a:t>
            </a:r>
            <a:r>
              <a:rPr lang="en-US" altLang="zh-CN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-r 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将文件以相反次序显示(原定依英文字母次序)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-t 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将文件依建立时间之先后次序列出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-A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同 -a ，但不列出 "." (目前目录) 及 ".." (父目录)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-F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在列出的文件名称后加一符号；例如可执行档则加 "*", 目录则加 "/"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-R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若目录下有文件，则以下之文件亦皆依序列出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ls -ltr </a:t>
            </a:r>
            <a:r>
              <a:rPr lang="en-US" altLang="zh-CN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</a:t>
            </a:r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* 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列出目前工作目录下所有名称是 </a:t>
            </a:r>
            <a:r>
              <a:rPr lang="en-US" altLang="zh-CN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</a:t>
            </a:r>
            <a:r>
              <a:rPr lang="zh-CN" altLang="en-US" sz="1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开头</a:t>
            </a:r>
            <a:r>
              <a:rPr lang="zh-CN" altLang="en-US" sz="1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的文件，越新的排越后面 </a:t>
            </a:r>
            <a:endParaRPr lang="zh-CN" altLang="en-US" sz="1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4297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Linux服务器搭建核心点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66800"/>
            <a:ext cx="7886700" cy="5110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 虚拟机使用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 Lin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ux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安装(注意事项)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 服务器搭建[重点]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 网络配置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en-US" altLang="zh-CN" sz="2400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xshel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远程链接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yum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源的配置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 编译安装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python3</a:t>
            </a:r>
            <a:endParaRPr lang="en-US" altLang="zh-CN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4.虚拟环境管理virtualenv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virtualenv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wrapper 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的使用</a:t>
            </a:r>
            <a:endParaRPr lang="en-US" altLang="zh-CN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5. </a:t>
            </a:r>
            <a:r>
              <a:rPr lang="en-US" altLang="zh-CN" sz="2400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nginx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的发布静态资源页面</a:t>
            </a:r>
            <a:endParaRPr lang="en-US" altLang="zh-CN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6. </a:t>
            </a:r>
            <a:r>
              <a:rPr lang="en-US" altLang="zh-CN" sz="2400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uwsgi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运行文件，及项目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7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nginx + uwsgi 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+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django 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+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virtualenv 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+supervisor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项目发布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8. 数据库MySQL（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centos7 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用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MariaDB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342900" lvl="1" indent="0">
              <a:buNone/>
            </a:pP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65835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Linux 系统目录结构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图</a:t>
            </a:r>
            <a:br>
              <a:rPr lang="en-US" altLang="zh-CN">
                <a:solidFill>
                  <a:srgbClr val="FF0000"/>
                </a:solidFill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2285" y="1091565"/>
            <a:ext cx="7759065" cy="48761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00380"/>
            <a:ext cx="7886700" cy="5676900"/>
          </a:xfrm>
        </p:spPr>
        <p:txBody>
          <a:bodyPr/>
          <a:lstStyle/>
          <a:p>
            <a:r>
              <a:rPr lang="zh-CN" altLang="en-US"/>
              <a:t>一级目录，二级目录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85" y="1421765"/>
            <a:ext cx="7877810" cy="25520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Linux 系统目录结构</a:t>
            </a:r>
            <a:r>
              <a:rPr lang="zh-CN" altLang="en-US">
                <a:solidFill>
                  <a:srgbClr val="FF0000"/>
                </a:solidFill>
              </a:rPr>
              <a:t>详解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/bin：</a:t>
            </a:r>
            <a:endParaRPr lang="zh-CN" altLang="en-US" dirty="0"/>
          </a:p>
          <a:p>
            <a:r>
              <a:rPr lang="zh-CN" altLang="en-US" dirty="0"/>
              <a:t>bin是Binary的缩写, 这个目录存放着最经常使用的命令。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/boot：</a:t>
            </a:r>
            <a:endParaRPr lang="zh-CN" altLang="en-US" dirty="0"/>
          </a:p>
          <a:p>
            <a:r>
              <a:rPr lang="zh-CN" altLang="en-US" dirty="0"/>
              <a:t>这里存放的是启动Linux时使用的一些核心文件，包括一些连接文件以及镜像文件。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2054860"/>
            <a:ext cx="6638290" cy="12820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85445"/>
            <a:ext cx="7886700" cy="579183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dev 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dev是Device(设备)的缩写, 该目录下存放的是Linux的外部设备，在Linux中访问设备的方式和访问文件的方式是相同的。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/etc：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这个目录用来存放所有的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系统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管理所需要的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配置文件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和子目录。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/home：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用户的主目录，在Linux中，每个用户都有一个自己的目录，一般该目录名是以用户的账号命名的。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/lib：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这个目录里存放着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系统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最基本的动态连接共享库，其作用类似于Windows里的DLL文件。几乎所有的应用程序都需要用到这些共享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库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20040"/>
            <a:ext cx="7886700" cy="585724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/opt：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这是给主机额外安装软件所摆放的目录。比如你安装一个ORACLE数据库则就可以放到这个目录下。默认是空的。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/proc：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这个目录是一个虚拟的目录，它是系统内存的映射，我们可以通过直接访问这个目录来获取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系统信息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这个目录的内容不在硬盘上而是在内存里，我们也可以直接修改里面的某些文件，比如可以通过下面的命令来屏蔽主机的ping命令，使别人无法ping你的机器：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echo 1 &gt; /proc/sys/net/ipv4/icmp_echo_ignore_all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/root：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该目录为系统管理员，也称作超级权限者的用户主目录。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52730"/>
            <a:ext cx="7886700" cy="592455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/sbin：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s就是Super User的意思，这里存放的是系统管理员使用的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系统管理程序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/srv：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该目录存放一些服务启动之后需要提取的数据。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/var：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这个目录中存放着在不断扩充着的东西，我们习惯将那些经常被修改的目录放在这个目录下。包括各种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日志文件。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buClrTx/>
              <a:buSzTx/>
            </a:pP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/media：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buClrTx/>
              <a:buSzTx/>
            </a:pP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linux系统会自动识别一些设备，例如U盘、光驱等等，当识别后，linux会把识别的设备挂载到这个目录下。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buClrTx/>
              <a:buSzTx/>
            </a:pP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/lost+found：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l">
              <a:buClrTx/>
              <a:buSzTx/>
            </a:pP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这个目录一般情况下是空的，当系统非法关机后，这里就存放了一些文件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58775"/>
            <a:ext cx="7886700" cy="581850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/sys：</a:t>
            </a:r>
            <a:endParaRPr lang="zh-CN" altLang="en-US"/>
          </a:p>
          <a:p>
            <a:r>
              <a:rPr lang="zh-CN" altLang="en-US"/>
              <a:t> 这是linux2.6内核的一个很大的变化。该目录下安装了2.6内核中新出现的一个文件系统 sysfs 。</a:t>
            </a:r>
            <a:endParaRPr lang="zh-CN" altLang="en-US"/>
          </a:p>
          <a:p>
            <a:r>
              <a:rPr lang="zh-CN" altLang="en-US"/>
              <a:t>sysfs文件系统集成了下面3种文件系统的信息：针对进程信息的proc文件系统、针对设备的devfs文件系统以及针对伪终端的devpts文件系统。</a:t>
            </a:r>
            <a:endParaRPr lang="zh-CN" altLang="en-US"/>
          </a:p>
          <a:p>
            <a:r>
              <a:rPr lang="zh-CN" altLang="en-US"/>
              <a:t>该文件系统是内核设备树的一个直观反映。</a:t>
            </a:r>
            <a:endParaRPr lang="zh-CN" altLang="en-US"/>
          </a:p>
          <a:p>
            <a:r>
              <a:rPr lang="zh-CN" altLang="en-US"/>
              <a:t>当一个内核对象被创建的时候，对应的文件和目录也在内核对象子系统中被创建。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/tmp：</a:t>
            </a:r>
            <a:endParaRPr lang="zh-CN" altLang="en-US"/>
          </a:p>
          <a:p>
            <a:r>
              <a:rPr lang="zh-CN" altLang="en-US"/>
              <a:t>这个目录是用来存放一些</a:t>
            </a:r>
            <a:r>
              <a:rPr lang="zh-CN" altLang="en-US">
                <a:solidFill>
                  <a:srgbClr val="FF0000"/>
                </a:solidFill>
              </a:rPr>
              <a:t>临时文件</a:t>
            </a:r>
            <a:r>
              <a:rPr lang="zh-CN" altLang="en-US"/>
              <a:t>的。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/run：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是一个临时文件系统，存储系统启动以来的信息。当系统重启时，这个目录下的文件应该被删掉或清除。如果你的系统上有 /var/run 目录，应该让它指向 run。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67335"/>
            <a:ext cx="7886700" cy="590994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/usr：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这是一个非常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重要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的目录，用户的很多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应用程序和文件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都放在这个目录下，类似于windows下的program files目录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/usr/bin：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系统用户使用的应用程序。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/usr/sbin：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超级用户使用的比较高级的管理程序和系统守护程序。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/usr/src：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内核源代码默认的放置目录。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2423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需要注意的几个目录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99185"/>
            <a:ext cx="7886700" cy="5078095"/>
          </a:xfrm>
        </p:spPr>
        <p:txBody>
          <a:bodyPr>
            <a:noAutofit/>
          </a:bodyPr>
          <a:lstStyle/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 Linux 系统中，有几个目录是比较重要的，平时需要注意不要误删除或者随意更改内部文件。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/etc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 上边也提到了，这个是系统中的配置文件，如果你更改了该目录下的某个文件可能会导致系统不能启动。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/bin, /sbin, /usr/bin, /usr/sbin: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这是系统预设的执行文件的放置目录，比如 ls 就是在/bin/ls 目录下的。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值得提出的是，</a:t>
            </a:r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/bin, /usr/bin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是给系统用户使用的指令（除root外的通用户），而/sbin, /usr/sbin 则是给root使用的指令。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/var：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这是一个非常重要的目录，系统上跑了很多程序，那么每个程序都会有相应的日志产生，而这些日志就被记录到这个目录下，具体在/var/log 目录下，另外mail的预设放置也是在这里。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9217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文件的相关命令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71880"/>
            <a:ext cx="7886700" cy="5105400"/>
          </a:xfrm>
        </p:spPr>
        <p:txBody>
          <a:bodyPr>
            <a:normAutofit lnSpcReduction="10000"/>
          </a:bodyPr>
          <a:lstStyle/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touch 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创建文件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vi bw.py</a:t>
            </a:r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文本编辑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cat bw.py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查看文件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mv bw.py ../oumei 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移动此文件到上一级的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oumei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文件夹中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rm bw.py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删除文件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more   bw.py </a:t>
            </a:r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一页一页的显示文件内容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en-US" altLang="zh-CN" sz="1665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Enter</a:t>
            </a:r>
            <a:r>
              <a:rPr lang="en-US" altLang="zh-CN" sz="1665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lang="zh-CN" altLang="en-US" sz="1665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下一行  </a:t>
            </a:r>
            <a:r>
              <a:rPr lang="zh-CN" altLang="en-US" sz="1665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空格</a:t>
            </a:r>
            <a:r>
              <a:rPr lang="zh-CN" altLang="en-US" sz="1665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翻页    </a:t>
            </a:r>
            <a:r>
              <a:rPr lang="en-US" altLang="zh-CN" sz="1665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</a:t>
            </a:r>
            <a:r>
              <a:rPr lang="en-US" altLang="zh-CN" sz="1665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1665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上一行</a:t>
            </a:r>
            <a:endParaRPr lang="zh-CN" altLang="en-US" sz="1665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less   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与 more 类似，但是比 more 更好的是，他可以往前翻页！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rm 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-f ：就是 force 的意思，忽略不存在的文件，不会出现警告信息；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-i ：互动模式，在删除前会询问使用者是否动作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-r ：递归删除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，每次都会询问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rm -rf :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递归强制删除，不会询问，直接但是危险，不可恢复！！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Liunx</a:t>
            </a:r>
            <a:r>
              <a:rPr lang="zh-CN" altLang="en-US"/>
              <a:t>入门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80490"/>
            <a:ext cx="7886700" cy="4796790"/>
          </a:xfrm>
        </p:spPr>
        <p:txBody>
          <a:bodyPr/>
          <a:lstStyle/>
          <a:p>
            <a:r>
              <a:rPr lang="en-US" altLang="zh-CN"/>
              <a:t>Windows系列操作系统，Unix类操作系统，Linux类操作系统，Mac操作系统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2318385"/>
            <a:ext cx="2895600" cy="243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5" y="2317750"/>
            <a:ext cx="3684270" cy="1941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4758690"/>
            <a:ext cx="2919095" cy="1867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80" y="4259580"/>
            <a:ext cx="3846830" cy="23031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8115"/>
            <a:ext cx="7886700" cy="6019165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cat</a:t>
            </a:r>
            <a:r>
              <a:rPr lang="zh-CN" altLang="en-US" sz="32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及几个参数   查看文件</a:t>
            </a:r>
            <a:r>
              <a:rPr lang="en-US" altLang="zh-CN" sz="32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more  less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-b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：列出行号，仅针对非空白行做行号显示，空白行不标行号！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-E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：将结尾的断行字节 $ 显示出来；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-n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：列印出行号，连同空白行也会有行号，与 -b 的选项不同；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buNone/>
            </a:pP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cat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适合看内容不太大的文件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一下全部输出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more 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1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空格键：向下翻页。</a:t>
            </a:r>
            <a:endParaRPr lang="en-US" altLang="zh-CN" sz="1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1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b：向上翻页。</a:t>
            </a:r>
            <a:endParaRPr lang="en-US" altLang="zh-CN" sz="1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1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回车键：向下滚动一行。</a:t>
            </a:r>
            <a:endParaRPr lang="en-US" altLang="zh-CN" sz="1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1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 字符串：搜索指定的字符串。</a:t>
            </a:r>
            <a:endParaRPr lang="en-US" altLang="zh-CN" sz="1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1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q：退出。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less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显示文件末尾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10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行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head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显示文件开头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行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-n 行数： 从文件头开始，显示指定行数；</a:t>
            </a:r>
            <a:endParaRPr lang="zh-CN" altLang="en-US" sz="1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-v：显示文件名；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buNone/>
            </a:pP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6647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命令增删改查总结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66495"/>
            <a:ext cx="7886700" cy="5010785"/>
          </a:xfrm>
        </p:spPr>
        <p:txBody>
          <a:bodyPr>
            <a:normAutofit fontScale="82500" lnSpcReduction="2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增：</a:t>
            </a:r>
            <a:endParaRPr lang="zh-CN" altLang="en-US" dirty="0"/>
          </a:p>
          <a:p>
            <a:r>
              <a:rPr lang="en-US" altLang="zh-CN" dirty="0" err="1"/>
              <a:t>mkdir</a:t>
            </a:r>
            <a:r>
              <a:rPr lang="en-US" altLang="zh-CN" dirty="0"/>
              <a:t>    </a:t>
            </a:r>
            <a:r>
              <a:rPr lang="zh-CN" altLang="en-US" dirty="0"/>
              <a:t>创建文件夹</a:t>
            </a:r>
            <a:endParaRPr lang="en-US" altLang="zh-CN" dirty="0"/>
          </a:p>
          <a:p>
            <a:r>
              <a:rPr lang="en-US" altLang="zh-CN" dirty="0"/>
              <a:t>touch    </a:t>
            </a:r>
            <a:r>
              <a:rPr lang="zh-CN" altLang="en-US" dirty="0"/>
              <a:t>创建普通文本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删：</a:t>
            </a:r>
            <a:endParaRPr lang="zh-CN" altLang="en-US" dirty="0"/>
          </a:p>
          <a:p>
            <a:r>
              <a:rPr lang="en-US" altLang="zh-CN" dirty="0"/>
              <a:t>rm   </a:t>
            </a:r>
            <a:r>
              <a:rPr lang="zh-CN" altLang="en-US" dirty="0"/>
              <a:t>删除文件或文件夹</a:t>
            </a:r>
            <a:endParaRPr lang="en-US" altLang="zh-CN" dirty="0"/>
          </a:p>
          <a:p>
            <a:r>
              <a:rPr lang="en-US" altLang="zh-CN" dirty="0" err="1"/>
              <a:t>rmdir</a:t>
            </a:r>
            <a:r>
              <a:rPr lang="en-US" altLang="zh-CN" dirty="0"/>
              <a:t>    </a:t>
            </a:r>
            <a:r>
              <a:rPr lang="zh-CN" altLang="en-US" dirty="0"/>
              <a:t>删除空的文件夹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改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zh-CN" dirty="0"/>
              <a:t>move -&gt; mv</a:t>
            </a:r>
            <a:endParaRPr lang="en-US" altLang="zh-CN" dirty="0"/>
          </a:p>
          <a:p>
            <a:r>
              <a:rPr lang="en-US" altLang="zh-CN" dirty="0"/>
              <a:t>mv </a:t>
            </a:r>
            <a:r>
              <a:rPr lang="zh-CN" altLang="en-US" dirty="0"/>
              <a:t>旧文件夹   新文件夹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查</a:t>
            </a:r>
            <a:endParaRPr lang="zh-CN" altLang="en-US" dirty="0"/>
          </a:p>
          <a:p>
            <a:r>
              <a:rPr lang="en-US" altLang="zh-CN" dirty="0"/>
              <a:t>ls   </a:t>
            </a:r>
            <a:r>
              <a:rPr lang="zh-CN" altLang="en-US" dirty="0"/>
              <a:t>查看文件夹</a:t>
            </a:r>
            <a:endParaRPr lang="en-US" altLang="zh-CN" dirty="0"/>
          </a:p>
          <a:p>
            <a:r>
              <a:rPr lang="en-US" altLang="zh-CN" dirty="0"/>
              <a:t>cat   </a:t>
            </a:r>
            <a:r>
              <a:rPr lang="zh-CN" altLang="en-US" dirty="0"/>
              <a:t>查看文件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45515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Find</a:t>
            </a:r>
            <a:r>
              <a:rPr lang="zh-CN" altLang="en-US">
                <a:solidFill>
                  <a:srgbClr val="FF0000"/>
                </a:solidFill>
              </a:rPr>
              <a:t>命令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78865"/>
            <a:ext cx="7886700" cy="5098415"/>
          </a:xfrm>
        </p:spPr>
        <p:txBody>
          <a:bodyPr>
            <a:normAutofit fontScale="92500"/>
          </a:bodyPr>
          <a:lstStyle/>
          <a:p>
            <a:r>
              <a:rPr lang="zh-CN" altLang="en-US"/>
              <a:t>find</a:t>
            </a:r>
            <a:endParaRPr lang="zh-CN" altLang="en-US"/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令用来在指定目录下查找文件。任何位于参数之前的字符串都将被视为欲查找的目录名。如果使用该命令时，不设置任何参数，则find命令将在当前目录下查找子目录与文件。并且将查找到的子目录和文件全部进行显示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find . -type  f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当前目录下的文件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find . -type  f  -name  '*.py'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当前目录下以py结尾的文件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find / -name settings.py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找到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settings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文件在根目录下路径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find /etc  -name aa.txt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找</a:t>
            </a:r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aa.txt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文件的在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etc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目录下路径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(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定位找快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)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find . -type  d        </a:t>
            </a:r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找当前路径下的所有文件夹（目录）</a:t>
            </a:r>
            <a:endParaRPr lang="en-US" altLang="zh-CN" sz="20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find . -ctime -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0</a:t>
            </a:r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将目前目录及其子目录下所有最近 10 天内更新过的文件列出</a:t>
            </a:r>
            <a:endParaRPr lang="en-US" altLang="zh-CN" sz="20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删除0字节文件</a:t>
            </a:r>
            <a:endParaRPr lang="en-US" altLang="zh-CN" sz="20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find -type f -size 0 -exec rm -rf {} \;  </a:t>
            </a:r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删除</a:t>
            </a:r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自字节的文件</a:t>
            </a:r>
            <a:endParaRPr lang="en-US" altLang="zh-CN" sz="20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en-US" altLang="zh-CN" sz="20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14363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ps（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显示进程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,grep(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过滤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83665"/>
            <a:ext cx="7886700" cy="479361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 sz="4000" dirty="0" err="1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ps</a:t>
            </a:r>
            <a:r>
              <a:rPr lang="en-US" altLang="zh-CN" sz="4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命令用于显示当前进程 (process) 的状态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ps -A  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显示进程信息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ps -u root 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//显示root进程用户信息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ps -ef  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//显示所有命令，连带命令行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4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grep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命令用于查找文件里符合条件的字符串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ps -ef 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|grep python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查看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python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程序是否启动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“| ”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叫做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管道符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”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grep  -n “ss”test.txt </a:t>
            </a:r>
            <a:r>
              <a:rPr lang="zh-CN" altLang="en-US" sz="20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筛选出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ss</a:t>
            </a:r>
            <a:r>
              <a:rPr lang="zh-CN" altLang="en-US" sz="20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所在行的内容，并且带行号 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ss</a:t>
            </a:r>
            <a:endParaRPr lang="en-US" altLang="zh-CN" sz="20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grep “aa”settings.py      </a:t>
            </a:r>
            <a:r>
              <a:rPr lang="en-US" altLang="zh-CN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包含</a:t>
            </a:r>
            <a:r>
              <a:rPr lang="en-US" altLang="zh-CN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aa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的内容显示，</a:t>
            </a:r>
            <a:r>
              <a:rPr lang="en-US" altLang="zh-CN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aa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标红</a:t>
            </a:r>
            <a:endParaRPr lang="en-US" altLang="zh-CN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grep -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nv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“ss”test.txt     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除了这一行都显示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grep “ss”test.txt -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-</a:t>
            </a:r>
            <a:r>
              <a:rPr lang="en-US" altLang="zh-CN" dirty="0" err="1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忽略大小写，参数可前可后</a:t>
            </a:r>
            <a:endParaRPr lang="en-US" altLang="zh-CN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Grep –c  “a” test.py 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只显示行数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76885"/>
            <a:ext cx="7886700" cy="5700395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通过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</a:t>
            </a:r>
            <a:r>
              <a:rPr lang="zh-CN" altLang="en-US" dirty="0"/>
              <a:t>查看进程</a:t>
            </a:r>
            <a:r>
              <a:rPr lang="en-US" altLang="zh-CN" dirty="0" err="1"/>
              <a:t>pid</a:t>
            </a:r>
            <a:endParaRPr lang="en-US" altLang="zh-CN" dirty="0"/>
          </a:p>
          <a:p>
            <a:pPr lvl="1"/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e即显示有关其他用户进程的信息，包括那些没有控制终端的进程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f显示用户id，进程id，父进程id，最近CPU使用情况，进程开始时间等等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zh-CN" dirty="0"/>
          </a:p>
          <a:p>
            <a:r>
              <a:rPr lang="en-US" altLang="zh-CN" dirty="0"/>
              <a:t>2.</a:t>
            </a:r>
            <a:endParaRPr lang="en-US" altLang="zh-CN" dirty="0"/>
          </a:p>
          <a:p>
            <a:pPr lvl="1"/>
            <a:r>
              <a:rPr lang="en-US" altLang="zh-CN" dirty="0"/>
              <a:t>kill  </a:t>
            </a:r>
            <a:r>
              <a:rPr lang="en-US" altLang="zh-CN" dirty="0" err="1"/>
              <a:t>pid</a:t>
            </a:r>
            <a:endParaRPr lang="en-US" altLang="zh-CN" dirty="0"/>
          </a:p>
          <a:p>
            <a:pPr lvl="1"/>
            <a:r>
              <a:rPr lang="zh-CN" altLang="en-US" dirty="0"/>
              <a:t>杀不死的进程 （强制终止）</a:t>
            </a:r>
            <a:endParaRPr lang="en-US" altLang="zh-CN" dirty="0"/>
          </a:p>
          <a:p>
            <a:pPr lvl="1"/>
            <a:r>
              <a:rPr lang="en-US" altLang="zh-CN" dirty="0"/>
              <a:t>kill  -9  </a:t>
            </a:r>
            <a:r>
              <a:rPr lang="en-US" altLang="zh-CN" dirty="0" err="1"/>
              <a:t>pid</a:t>
            </a:r>
            <a:endParaRPr lang="en-US" altLang="zh-CN" dirty="0"/>
          </a:p>
          <a:p>
            <a:pPr lvl="1"/>
            <a:r>
              <a:rPr lang="en-US" altLang="zh-CN" dirty="0" err="1"/>
              <a:t>killall</a:t>
            </a:r>
            <a:r>
              <a:rPr lang="en-US" altLang="zh-CN" dirty="0"/>
              <a:t>   </a:t>
            </a:r>
            <a:r>
              <a:rPr lang="en-US" altLang="zh-CN" dirty="0" err="1"/>
              <a:t>nginx</a:t>
            </a:r>
            <a:r>
              <a:rPr lang="en-US" altLang="zh-CN" dirty="0"/>
              <a:t> </a:t>
            </a:r>
            <a:r>
              <a:rPr lang="zh-CN" altLang="en-US" dirty="0"/>
              <a:t>一次杀死多个进程</a:t>
            </a:r>
            <a:endParaRPr lang="zh-CN" altLang="en-US" dirty="0"/>
          </a:p>
          <a:p>
            <a:endParaRPr lang="en-US" altLang="zh-CN" sz="3200" dirty="0">
              <a:solidFill>
                <a:schemeClr val="accent2"/>
              </a:solidFill>
              <a:sym typeface="+mn-ea"/>
            </a:endParaRPr>
          </a:p>
          <a:p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df -h 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查看磁盘空间</a:t>
            </a:r>
            <a:endParaRPr lang="en-US" altLang="zh-CN" sz="3200" dirty="0">
              <a:solidFill>
                <a:schemeClr val="accent2"/>
              </a:solidFill>
              <a:sym typeface="+mn-ea"/>
            </a:endParaRPr>
          </a:p>
          <a:p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netstat </a:t>
            </a:r>
            <a:r>
              <a:rPr lang="zh-CN" altLang="en-US" dirty="0"/>
              <a:t>用于显示网络状态。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netstat -</a:t>
            </a:r>
            <a:r>
              <a:rPr lang="en-US" altLang="zh-CN" dirty="0" err="1">
                <a:solidFill>
                  <a:srgbClr val="FF0000"/>
                </a:solidFill>
              </a:rPr>
              <a:t>tunlp</a:t>
            </a:r>
            <a:r>
              <a:rPr lang="en-US" altLang="zh-CN" dirty="0">
                <a:solidFill>
                  <a:srgbClr val="FF0000"/>
                </a:solidFill>
              </a:rPr>
              <a:t> | grep 9000</a:t>
            </a:r>
            <a:r>
              <a:rPr lang="en-US" altLang="zh-CN" dirty="0"/>
              <a:t>    </a:t>
            </a:r>
            <a:r>
              <a:rPr lang="zh-CN" altLang="en-US" sz="1800" dirty="0">
                <a:latin typeface="华文新魏" panose="02010800040101010101" charset="-122"/>
                <a:ea typeface="华文新魏" panose="02010800040101010101" charset="-122"/>
              </a:rPr>
              <a:t>查看指定端口号进程情况</a:t>
            </a:r>
            <a:endParaRPr lang="zh-CN" altLang="en-US" sz="1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netstat -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tunlp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| grep 80   </a:t>
            </a:r>
            <a:r>
              <a:rPr lang="zh-CN" altLang="en-US" sz="1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没结果就是没开</a:t>
            </a:r>
            <a:endParaRPr lang="zh-CN" altLang="en-US" sz="18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netstat -a  </a:t>
            </a:r>
            <a:r>
              <a:rPr lang="zh-CN" altLang="en-US" sz="1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显示详细的网络状况</a:t>
            </a:r>
            <a:endParaRPr lang="zh-CN" altLang="en-US" sz="1800" dirty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netstat -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  </a:t>
            </a:r>
            <a:r>
              <a:rPr lang="zh-CN" altLang="en-US" sz="1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显示网卡列表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netstat -l   </a:t>
            </a:r>
            <a:r>
              <a:rPr lang="zh-CN" altLang="en-US" sz="1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显示监听的套接口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endParaRPr lang="zh-CN" altLang="en-US" sz="18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tail </a:t>
            </a:r>
            <a:r>
              <a:rPr lang="zh-CN" altLang="en-US">
                <a:solidFill>
                  <a:srgbClr val="FF0000"/>
                </a:solidFill>
              </a:rPr>
              <a:t>命令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76985"/>
            <a:ext cx="7886700" cy="4900295"/>
          </a:xfrm>
        </p:spPr>
        <p:txBody>
          <a:bodyPr>
            <a:normAutofit fontScale="87500" lnSpcReduction="20000"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命令可用于查看文件的内容，有一个常用的参数 -f 常用于查阅正在改变的日志文件。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-f filename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会把 filename 文件里的最尾部的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行内容显示在屏幕上，并且不断刷新，只要 filename 更新就可以看到最新的文件内容。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notes.log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要显示 notes.log 文件的最后 10 行，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+20 notes.log  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显示文件 notes.log 的内容，从第 20 行至文件末尾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-c 10 notes.log 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显示文件 notes.log 的最后 10 个字符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-r -n 10 filename 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逆序显示filename最后10行。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跟tail功能相似的命令还有：</a:t>
            </a:r>
            <a:endParaRPr lang="zh-CN" altLang="en-US" sz="18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cat 从第一行開始显示档案内容。</a:t>
            </a:r>
            <a:endParaRPr lang="zh-CN" altLang="en-US" sz="18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more 分页显示档案内容。</a:t>
            </a:r>
            <a:endParaRPr lang="zh-CN" altLang="en-US" sz="18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less 与 more 相似，但支持向前翻页</a:t>
            </a:r>
            <a:endParaRPr lang="zh-CN" altLang="en-US" sz="18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head 仅仅显示前面几行</a:t>
            </a:r>
            <a:endParaRPr lang="zh-CN" altLang="en-US" sz="18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tail 仅仅显示后面几行</a:t>
            </a:r>
            <a:endParaRPr lang="zh-CN" altLang="en-US" sz="18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53770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的计划任务 </a:t>
            </a:r>
            <a:r>
              <a:rPr lang="en-US" altLang="zh-CN">
                <a:solidFill>
                  <a:srgbClr val="FF0000"/>
                </a:solidFill>
              </a:rPr>
              <a:t>crontab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39520"/>
            <a:ext cx="78867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crontab -l    </a:t>
            </a:r>
            <a:r>
              <a:rPr lang="zh-CN" altLang="en-US" dirty="0"/>
              <a:t>查看状态，是否有定时任务</a:t>
            </a:r>
            <a:endParaRPr lang="en-US" altLang="zh-CN" dirty="0"/>
          </a:p>
          <a:p>
            <a:r>
              <a:rPr lang="en-US" altLang="zh-CN" dirty="0"/>
              <a:t>crontab -e   </a:t>
            </a:r>
            <a:r>
              <a:rPr lang="zh-CN" altLang="en-US" dirty="0"/>
              <a:t>进入编辑</a:t>
            </a:r>
            <a:r>
              <a:rPr lang="en-US" altLang="zh-CN" dirty="0"/>
              <a:t>,</a:t>
            </a:r>
            <a:r>
              <a:rPr lang="zh-CN" altLang="en-US" dirty="0"/>
              <a:t>写入执行内容</a:t>
            </a:r>
            <a:endParaRPr lang="zh-CN" altLang="en-US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 crontab </a:t>
            </a:r>
            <a:endParaRPr lang="en-US" altLang="zh-CN" dirty="0"/>
          </a:p>
          <a:p>
            <a:r>
              <a:rPr lang="zh-CN" altLang="en-US" dirty="0"/>
              <a:t>分 时 日 月 周</a:t>
            </a:r>
            <a:endParaRPr lang="zh-CN" altLang="en-US" dirty="0"/>
          </a:p>
          <a:p>
            <a:r>
              <a:rPr lang="en-US" altLang="zh-CN" dirty="0"/>
              <a:t>* * * * * echo “</a:t>
            </a:r>
            <a:r>
              <a:rPr lang="en-US" altLang="zh-CN" dirty="0" err="1"/>
              <a:t>aaa</a:t>
            </a:r>
            <a:r>
              <a:rPr lang="en-US" altLang="zh-CN" dirty="0"/>
              <a:t>”&gt;&gt;/</a:t>
            </a:r>
            <a:r>
              <a:rPr lang="en-US" altLang="zh-CN" dirty="0" err="1"/>
              <a:t>tmp</a:t>
            </a:r>
            <a:r>
              <a:rPr lang="en-US" altLang="zh-CN" dirty="0"/>
              <a:t>/aa.txt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必须用绝对路径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#每晚21:30执行命令</a:t>
            </a:r>
            <a:endParaRPr lang="en-US" altLang="zh-CN" sz="1600" dirty="0"/>
          </a:p>
          <a:p>
            <a:r>
              <a:rPr lang="en-US" altLang="zh-CN" sz="1600" dirty="0"/>
              <a:t>30 21 * * * </a:t>
            </a:r>
            <a:r>
              <a:rPr lang="en-US" altLang="zh-CN" sz="1600" dirty="0" err="1"/>
              <a:t>命令</a:t>
            </a:r>
            <a:endParaRPr lang="en-US" altLang="zh-CN" sz="1600" dirty="0"/>
          </a:p>
          <a:p>
            <a:r>
              <a:rPr lang="en-US" altLang="zh-CN" sz="1600" dirty="0"/>
              <a:t>#</a:t>
            </a:r>
            <a:r>
              <a:rPr lang="zh-CN" altLang="en-US" sz="1600" dirty="0"/>
              <a:t>每</a:t>
            </a:r>
            <a:r>
              <a:rPr lang="en-US" altLang="zh-CN" sz="1600" dirty="0"/>
              <a:t>周六、日的1：30执行命令</a:t>
            </a:r>
            <a:endParaRPr lang="en-US" altLang="zh-CN" sz="1600" dirty="0"/>
          </a:p>
          <a:p>
            <a:r>
              <a:rPr lang="en-US" altLang="zh-CN" sz="1600" dirty="0"/>
              <a:t>30 1 * * 6,0 </a:t>
            </a:r>
            <a:r>
              <a:rPr lang="en-US" altLang="zh-CN" sz="1600" dirty="0" err="1"/>
              <a:t>命令</a:t>
            </a:r>
            <a:endParaRPr lang="en-US" altLang="zh-CN" sz="1600" dirty="0"/>
          </a:p>
          <a:p>
            <a:r>
              <a:rPr lang="en-US" altLang="zh-CN" sz="1600" dirty="0"/>
              <a:t>#每周一到周五的凌晨1点，清空/</a:t>
            </a:r>
            <a:r>
              <a:rPr lang="en-US" altLang="zh-CN" sz="1600" dirty="0" err="1"/>
              <a:t>tmp目录的所有文件</a:t>
            </a:r>
            <a:r>
              <a:rPr lang="en-US" altLang="zh-CN" sz="1600" dirty="0"/>
              <a:t>     which </a:t>
            </a:r>
            <a:r>
              <a:rPr lang="en-US" altLang="zh-CN" sz="1600" dirty="0" err="1"/>
              <a:t>rm绝对路径</a:t>
            </a:r>
            <a:endParaRPr lang="en-US" altLang="zh-CN" sz="1600" dirty="0"/>
          </a:p>
          <a:p>
            <a:r>
              <a:rPr lang="en-US" altLang="zh-CN" sz="1600" dirty="0"/>
              <a:t>0 1 * * 1-5 /</a:t>
            </a:r>
            <a:r>
              <a:rPr lang="en-US" altLang="zh-CN" sz="1600" dirty="0" err="1"/>
              <a:t>usr</a:t>
            </a:r>
            <a:r>
              <a:rPr lang="en-US" altLang="zh-CN" sz="1600" dirty="0"/>
              <a:t>/bin/rm -rf /</a:t>
            </a:r>
            <a:r>
              <a:rPr lang="en-US" altLang="zh-CN" sz="1600" dirty="0" err="1"/>
              <a:t>tmp</a:t>
            </a:r>
            <a:r>
              <a:rPr lang="en-US" altLang="zh-CN" sz="1600" dirty="0"/>
              <a:t>/*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shell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echo $SHELL  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输出  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$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变量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shell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分类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Shell脚本语言是弱类型语言（无须定义变量的类型即可使用）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在Linux中有两大Shell，一是Bourne shell，二是C shell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我们需要知道的就是标准的Bourne Again shell(bash)所取代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4676140"/>
            <a:ext cx="7045325" cy="1501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80085"/>
          </a:xfrm>
        </p:spPr>
        <p:txBody>
          <a:bodyPr/>
          <a:lstStyle/>
          <a:p>
            <a:r>
              <a:rPr lang="zh-CN" altLang="en-US"/>
              <a:t>文件属性：属主，属组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35710"/>
            <a:ext cx="7886700" cy="4941570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sz="6000" dirty="0"/>
          </a:p>
          <a:p>
            <a:endParaRPr lang="zh-CN" altLang="en-US" sz="6000" dirty="0"/>
          </a:p>
          <a:p>
            <a:endParaRPr lang="zh-CN" altLang="en-US" sz="6000" dirty="0"/>
          </a:p>
          <a:p>
            <a:r>
              <a:rPr lang="zh-CN" altLang="en-US" sz="6000" dirty="0"/>
              <a:t>10位字符表示：     </a:t>
            </a:r>
            <a:r>
              <a:rPr lang="en-US" altLang="zh-CN" sz="6000" dirty="0"/>
              <a:t>user   </a:t>
            </a:r>
            <a:r>
              <a:rPr lang="zh-CN" altLang="en-US" sz="6000" dirty="0"/>
              <a:t>属主</a:t>
            </a:r>
            <a:r>
              <a:rPr lang="en-US" altLang="zh-CN" sz="6000" dirty="0"/>
              <a:t>   group </a:t>
            </a:r>
            <a:r>
              <a:rPr lang="zh-CN" altLang="en-US" sz="6000" dirty="0"/>
              <a:t>属组      </a:t>
            </a:r>
            <a:r>
              <a:rPr lang="en-US" altLang="zh-CN" sz="6000" dirty="0"/>
              <a:t>other</a:t>
            </a:r>
            <a:r>
              <a:rPr lang="zh-CN" altLang="en-US" sz="6000" dirty="0"/>
              <a:t>其他人</a:t>
            </a:r>
            <a:endParaRPr lang="zh-CN" altLang="en-US" dirty="0"/>
          </a:p>
          <a:p>
            <a:r>
              <a:rPr lang="zh-CN" altLang="en-US" sz="5400" dirty="0">
                <a:solidFill>
                  <a:srgbClr val="FF0000"/>
                </a:solidFill>
              </a:rPr>
              <a:t>0位：</a:t>
            </a:r>
            <a:r>
              <a:rPr lang="zh-CN" altLang="en-US" sz="5400" dirty="0"/>
              <a:t>确定文件类型</a:t>
            </a:r>
            <a:endParaRPr lang="zh-CN" altLang="en-US" sz="5400" dirty="0"/>
          </a:p>
          <a:p>
            <a:r>
              <a:rPr lang="zh-CN" altLang="en-US" sz="5400" dirty="0"/>
              <a:t>第一个字符：代表这个文件的类型，是目录、文件，还是一个链接等等</a:t>
            </a:r>
            <a:endParaRPr lang="zh-CN" altLang="en-US" dirty="0"/>
          </a:p>
          <a:p>
            <a:r>
              <a:rPr lang="zh-CN" altLang="en-US" sz="5400" dirty="0">
                <a:solidFill>
                  <a:srgbClr val="FF0000"/>
                </a:solidFill>
              </a:rPr>
              <a:t>[ d ]</a:t>
            </a:r>
            <a:r>
              <a:rPr lang="zh-CN" altLang="en-US" sz="5400" dirty="0"/>
              <a:t> 目录    </a:t>
            </a:r>
            <a:r>
              <a:rPr lang="zh-CN" altLang="en-US" sz="5400" dirty="0">
                <a:solidFill>
                  <a:srgbClr val="FF0000"/>
                </a:solidFill>
                <a:sym typeface="+mn-ea"/>
              </a:rPr>
              <a:t>[ - ] </a:t>
            </a:r>
            <a:r>
              <a:rPr lang="zh-CN" altLang="en-US" sz="5400" dirty="0">
                <a:sym typeface="+mn-ea"/>
              </a:rPr>
              <a:t>文件       </a:t>
            </a:r>
            <a:r>
              <a:rPr lang="zh-CN" altLang="en-US" sz="5400" dirty="0">
                <a:solidFill>
                  <a:srgbClr val="FF0000"/>
                </a:solidFill>
                <a:sym typeface="+mn-ea"/>
              </a:rPr>
              <a:t>[ l  ]</a:t>
            </a:r>
            <a:r>
              <a:rPr lang="zh-CN" altLang="en-US" sz="5400" dirty="0">
                <a:sym typeface="+mn-ea"/>
              </a:rPr>
              <a:t> 软连接（</a:t>
            </a:r>
            <a:r>
              <a:rPr lang="zh-CN" altLang="en-US" sz="5400" dirty="0">
                <a:solidFill>
                  <a:srgbClr val="FF0000"/>
                </a:solidFill>
                <a:sym typeface="+mn-ea"/>
              </a:rPr>
              <a:t>快捷方式</a:t>
            </a:r>
            <a:r>
              <a:rPr lang="zh-CN" altLang="en-US" sz="5400" dirty="0">
                <a:sym typeface="+mn-ea"/>
              </a:rPr>
              <a:t>）</a:t>
            </a:r>
            <a:endParaRPr lang="zh-CN" altLang="en-US" sz="5400" dirty="0">
              <a:sym typeface="+mn-ea"/>
            </a:endParaRPr>
          </a:p>
          <a:p>
            <a:r>
              <a:rPr lang="zh-CN" altLang="en-US" sz="5400" dirty="0"/>
              <a:t>接下来的字符：以三个一组分成三组，用 r、w、x 三个参数的组合表示，位置不会改变</a:t>
            </a:r>
            <a:endParaRPr lang="zh-CN" altLang="en-US" sz="5400" dirty="0"/>
          </a:p>
          <a:p>
            <a:r>
              <a:rPr lang="zh-CN" altLang="en-US" sz="5400" dirty="0">
                <a:solidFill>
                  <a:srgbClr val="FF0000"/>
                </a:solidFill>
              </a:rPr>
              <a:t>[ r ]</a:t>
            </a:r>
            <a:r>
              <a:rPr lang="zh-CN" altLang="en-US" sz="5400" dirty="0"/>
              <a:t> 代表可读(read)</a:t>
            </a:r>
            <a:endParaRPr lang="zh-CN" altLang="en-US" sz="5400" dirty="0"/>
          </a:p>
          <a:p>
            <a:r>
              <a:rPr lang="zh-CN" altLang="en-US" sz="5400" dirty="0">
                <a:solidFill>
                  <a:srgbClr val="FF0000"/>
                </a:solidFill>
              </a:rPr>
              <a:t>[ w ] </a:t>
            </a:r>
            <a:r>
              <a:rPr lang="zh-CN" altLang="en-US" sz="5400" dirty="0"/>
              <a:t>代表可写(write)</a:t>
            </a:r>
            <a:endParaRPr lang="zh-CN" altLang="en-US" sz="5400" dirty="0"/>
          </a:p>
          <a:p>
            <a:r>
              <a:rPr lang="zh-CN" altLang="en-US" sz="5400" dirty="0">
                <a:solidFill>
                  <a:srgbClr val="FF0000"/>
                </a:solidFill>
              </a:rPr>
              <a:t>[ x ] </a:t>
            </a:r>
            <a:r>
              <a:rPr lang="zh-CN" altLang="en-US" sz="5400" dirty="0"/>
              <a:t>代表可执行(execute)</a:t>
            </a:r>
            <a:endParaRPr lang="zh-CN" altLang="en-US" sz="5400" dirty="0"/>
          </a:p>
          <a:p>
            <a:r>
              <a:rPr lang="zh-CN" altLang="en-US" sz="5400" dirty="0">
                <a:solidFill>
                  <a:srgbClr val="FF0000"/>
                </a:solidFill>
              </a:rPr>
              <a:t>[ - ]</a:t>
            </a:r>
            <a:r>
              <a:rPr lang="zh-CN" altLang="en-US" sz="5400" dirty="0"/>
              <a:t> 没有权限</a:t>
            </a:r>
            <a:endParaRPr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732" b="29431"/>
          <a:stretch>
            <a:fillRect/>
          </a:stretch>
        </p:blipFill>
        <p:spPr>
          <a:xfrm>
            <a:off x="725170" y="1235710"/>
            <a:ext cx="7384415" cy="2496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2519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文件与目录权限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Linux权限的目的是（保护账户的资料）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Linux权限主要依据三种身份来决定：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user/owner 文件使用者,文件属于哪个用户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group 属组,文件属于哪个组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others 既不是user，也不再group，就是other，其他人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1"/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/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什么是权限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？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/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在Linux中，每个文件都有所属的所有者，和所有组，并且规定了文件的所有者，所有组以及其他人对文件的，可读，可写，可执行等权限。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/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/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对于目录的权限来说，可读是读取目录文件列表，可写是表示在目录内新增，修改，删除文件。可执行表示可以进入目录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 </a:t>
            </a:r>
            <a:r>
              <a:rPr lang="zh-CN" altLang="en-US"/>
              <a:t>系统优势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2960" y="1419225"/>
            <a:ext cx="7496810" cy="47580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98170"/>
            <a:ext cx="7886700" cy="55791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/>
              <a:t>查看权限的命令：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ll  (ls -l)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drwxr-xr-x 3 mysql mysql 4096 Apr 21  2014 mysql</a:t>
            </a:r>
            <a:endParaRPr lang="zh-CN" altLang="en-US"/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在以上实例中，mysql 文件是一个目录文件，属主和属组都为 mysql，属主有可读、可写、可执行的权限；与属主同组的其他用户有可读和可执行的权限；其他用户也有可读和可执行的权限。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buNone/>
            </a:pP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文件权限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    read可读，可以用cat等命令查看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    write写入，可以编辑或者删除这个文件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    executable    可以执行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目录权限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      可以对此目录执行ls列出所有文件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    可以在这个目录创建文件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    可以cd进入这个目录，或者查看详细信息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798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权限与数字转化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我们已知三种身份权限（属主，属组，其他人），每种身份都有rwx的三种权限，系统还提供了数字计算权限。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每种身份最低是0分，最高是r+w+x 7分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因此三种身份，最高权限是777，最低是000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-rw-rw-r-- 1 root root 0 8月  11 16:41 pyyu.txt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因此可知pyyu.txt的权限是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属主是     6 r+w(4+2)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属组是     6　r+w(4+2)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其他人是 4　r(4)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268730"/>
            <a:ext cx="6858000" cy="1745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1663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修改文件属主和属组的方法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87145"/>
            <a:ext cx="7886700" cy="489013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chgrp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：更改文件或目录属组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chgrp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属组名   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file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例 ：</a:t>
            </a:r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chgrp root pyyu.txt     </a:t>
            </a:r>
            <a:endParaRPr lang="en-US" altLang="zh-CN" sz="20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chown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更改文件或目录的属主和属组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chown  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用户名 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file   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chown  属主名 文件名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chown  属主名：属组名 文件名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例 ：</a:t>
            </a:r>
            <a:r>
              <a:rPr lang="en-US" altLang="zh-CN" sz="2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chown root pyyu.txt 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将install.log的拥有者与群组改回为root：</a:t>
            </a:r>
            <a:endParaRPr lang="en-US" altLang="zh-CN"/>
          </a:p>
          <a:p>
            <a:r>
              <a:rPr lang="en-US" altLang="zh-CN" sz="1600"/>
              <a:t>[root@www ~]# chown root:root install.log</a:t>
            </a:r>
            <a:endParaRPr lang="en-US" altLang="zh-CN" sz="1600"/>
          </a:p>
          <a:p>
            <a:r>
              <a:rPr lang="en-US" altLang="zh-CN" sz="1600"/>
              <a:t>[root@www ~]# ls -l</a:t>
            </a:r>
            <a:endParaRPr lang="en-US" altLang="zh-CN" sz="1600"/>
          </a:p>
          <a:p>
            <a:r>
              <a:rPr lang="en-US" altLang="zh-CN" sz="1600"/>
              <a:t>-rw-r--r--  1 root root 68495 Jun 25 08:53 install.log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48005"/>
          </a:xfrm>
        </p:spPr>
        <p:txBody>
          <a:bodyPr>
            <a:normAutofit/>
          </a:bodyPr>
          <a:lstStyle/>
          <a:p>
            <a:r>
              <a:rPr lang="zh-CN" altLang="en-US"/>
              <a:t>权限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10615"/>
            <a:ext cx="7886700" cy="5066665"/>
          </a:xfrm>
        </p:spPr>
        <p:txBody>
          <a:bodyPr>
            <a:normAutofit/>
          </a:bodyPr>
          <a:lstStyle/>
          <a:p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查看用户权限命令</a:t>
            </a:r>
            <a:endParaRPr lang="zh-CN" altLang="en-US" sz="2000" dirty="0"/>
          </a:p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id指令查看用户所属群主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[root@oldboy_python ~ 16:34:52]#id root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uid=0(root) gid=0(root) 组=0(root)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[root@oldboy_python ~ 16:34:52]#</a:t>
            </a:r>
            <a:r>
              <a:rPr lang="en-US" altLang="zh-CN" sz="2000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umask</a:t>
            </a: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-S</a:t>
            </a:r>
            <a:endParaRPr lang="en-US" altLang="zh-CN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u=rwx,g=rx,o=rx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 dirty="0"/>
          </a:p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修改文件权限属性</a:t>
            </a:r>
            <a:endParaRPr lang="zh-CN" altLang="en-US" sz="2000" dirty="0"/>
          </a:p>
          <a:p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普通用户只能修改自己的文件名，时间与权限（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注意</a:t>
            </a:r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因此修改其他用户权限，只能用最nb的root用户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chmod：更改文件属性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77620"/>
            <a:ext cx="7886700" cy="4899660"/>
          </a:xfrm>
        </p:spPr>
        <p:txBody>
          <a:bodyPr>
            <a:normAutofit fontScale="57500" lnSpcReduction="20000"/>
          </a:bodyPr>
          <a:lstStyle/>
          <a:p>
            <a:pPr marL="0" indent="0">
              <a:buNone/>
            </a:pPr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Linux文件属性有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两种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设置方法，一种是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，一种是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符号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zh-CN" altLang="en-US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Linux文件的基本权限就有九个，分别是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user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/group/others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三种身份各有自己的r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ead/write/execute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权限。</a:t>
            </a:r>
            <a:endParaRPr lang="zh-CN" altLang="en-US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-rwxrwxrwx， 这九个权限是三个三个一组的！其中，我们可以使用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</a:t>
            </a:r>
            <a:r>
              <a:rPr lang="zh-CN" altLang="en-US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来代表各个权限，对照表如下：</a:t>
            </a:r>
            <a:endParaRPr lang="zh-CN" altLang="en-US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 : 4  w : 2  x : 1</a:t>
            </a:r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owner = </a:t>
            </a:r>
            <a:r>
              <a:rPr lang="en-US" altLang="zh-CN" sz="3200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rwx</a:t>
            </a:r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= 4+2+1 = 7</a:t>
            </a:r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group = </a:t>
            </a:r>
            <a:r>
              <a:rPr lang="en-US" altLang="zh-CN" sz="3200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rwx</a:t>
            </a:r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= 4+2+1 = 7</a:t>
            </a:r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others= --- = 0+0+0 = 0</a:t>
            </a:r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chmod</a:t>
            </a:r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：更改文件9个属性</a:t>
            </a:r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chmod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u=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rwx,g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=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rx,o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=r  test1</a:t>
            </a:r>
            <a:endParaRPr lang="en-US" altLang="zh-CN" sz="32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chmod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	</a:t>
            </a:r>
            <a:endParaRPr lang="en-US" altLang="zh-CN" sz="32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+(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加入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)    g  -(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除去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)   o   =(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设定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)     a  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所有       </a:t>
            </a:r>
            <a:r>
              <a:rPr lang="en-US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r   w  x </a:t>
            </a:r>
            <a:endParaRPr lang="en-US" altLang="zh-CN" sz="32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chmod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g+r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test1     </a:t>
            </a:r>
            <a:r>
              <a:rPr lang="en-US" altLang="zh-CN" sz="32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group</a:t>
            </a:r>
            <a:r>
              <a:rPr lang="zh-CN" altLang="en-US" sz="32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加上</a:t>
            </a:r>
            <a:r>
              <a:rPr lang="en-US" altLang="zh-CN" sz="32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r</a:t>
            </a:r>
            <a:r>
              <a:rPr lang="zh-CN" altLang="en-US" sz="32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权限</a:t>
            </a:r>
            <a:endParaRPr lang="en-US" altLang="zh-CN" sz="32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chmod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a-x test1     </a:t>
            </a:r>
            <a:r>
              <a:rPr lang="zh-CN" altLang="en-US" sz="32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除去所有人的执行权限</a:t>
            </a:r>
            <a:endParaRPr lang="en-US" altLang="zh-CN" sz="32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21385"/>
          </a:xfrm>
        </p:spPr>
        <p:txBody>
          <a:bodyPr/>
          <a:lstStyle/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netstat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205" y="1188085"/>
            <a:ext cx="7886700" cy="485457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netstat命令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 err="1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netstat命令用来打印Linux中网络系统的状态信息，可让你得知整个Linux系统的网络情况</a:t>
            </a:r>
            <a:r>
              <a:rPr lang="en-US" altLang="zh-CN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netstat [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选项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]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tcp：显示TCP传输协议的连线状况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udp：显示UDP传输协议的连线状况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numeric：直接使用ip地址，而不通过域名服务器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listening：显示监控中的服务器的Socket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programs：显示正在使用Socket的程序识别码和程序名称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all：显示所有连线中的Socket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；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118870"/>
          </a:xfrm>
        </p:spPr>
        <p:txBody>
          <a:bodyPr/>
          <a:lstStyle/>
          <a:p>
            <a:r>
              <a:rPr lang="en-US" altLang="zh-CN"/>
              <a:t>tar</a:t>
            </a:r>
            <a:r>
              <a:rPr lang="zh-CN" altLang="en-US"/>
              <a:t>命令，打包，压缩</a:t>
            </a:r>
            <a:r>
              <a:rPr lang="zh-CN" altLang="en-US" sz="1600"/>
              <a:t>（加参数）</a:t>
            </a:r>
            <a:r>
              <a:rPr lang="zh-CN" altLang="en-US"/>
              <a:t>，解压</a:t>
            </a:r>
            <a:r>
              <a:rPr lang="zh-CN" altLang="en-US">
                <a:sym typeface="+mn-ea"/>
              </a:rPr>
              <a:t>加</a:t>
            </a:r>
            <a:r>
              <a:rPr lang="zh-CN" altLang="en-US" sz="1600">
                <a:sym typeface="+mn-ea"/>
              </a:rPr>
              <a:t>加参数）</a:t>
            </a:r>
            <a:endParaRPr lang="zh-CN" altLang="en-US" sz="1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88415"/>
            <a:ext cx="7886700" cy="4888865"/>
          </a:xfrm>
        </p:spPr>
        <p:txBody>
          <a:bodyPr/>
          <a:lstStyle/>
          <a:p>
            <a:r>
              <a:rPr lang="zh-CN" altLang="en-US" dirty="0"/>
              <a:t>tar -czvf </a:t>
            </a:r>
            <a:r>
              <a:rPr lang="en-US" altLang="zh-CN" dirty="0"/>
              <a:t>test</a:t>
            </a:r>
            <a:r>
              <a:rPr lang="zh-CN" altLang="en-US" dirty="0"/>
              <a:t>.txt.tar.gz </a:t>
            </a:r>
            <a:r>
              <a:rPr lang="en-US" altLang="zh-CN" dirty="0"/>
              <a:t>test</a:t>
            </a:r>
            <a:r>
              <a:rPr lang="zh-CN" altLang="en-US" dirty="0"/>
              <a:t>.txt   #压缩</a:t>
            </a:r>
            <a:r>
              <a:rPr lang="en-US" altLang="zh-CN" dirty="0"/>
              <a:t>test</a:t>
            </a:r>
            <a:r>
              <a:rPr lang="zh-CN" altLang="en-US" dirty="0"/>
              <a:t>.txt </a:t>
            </a:r>
            <a:endParaRPr lang="zh-CN" altLang="en-US" dirty="0"/>
          </a:p>
          <a:p>
            <a:r>
              <a:rPr lang="zh-CN" altLang="en-US" dirty="0"/>
              <a:t>tar -xvf </a:t>
            </a:r>
            <a:r>
              <a:rPr lang="en-US" altLang="zh-CN" dirty="0">
                <a:sym typeface="+mn-ea"/>
              </a:rPr>
              <a:t>test</a:t>
            </a:r>
            <a:r>
              <a:rPr lang="zh-CN" altLang="en-US" dirty="0">
                <a:sym typeface="+mn-ea"/>
              </a:rPr>
              <a:t>.txt.tar.gz</a:t>
            </a:r>
            <a:r>
              <a:rPr lang="zh-CN" altLang="en-US" dirty="0"/>
              <a:t>  #解压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打包解压时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参数都是必须的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打包时带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参数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解压时带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参数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tar -cf all_pic.tar *.jpg #压缩当前目录所有jpg结尾的文件</a:t>
            </a:r>
            <a:endParaRPr lang="zh-CN" altLang="en-US" dirty="0"/>
          </a:p>
          <a:p>
            <a:r>
              <a:rPr lang="zh-CN" altLang="en-US" dirty="0"/>
              <a:t>tar -xjf xx.tar.bz2　　#解压缩bz2结尾的文件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linux中文设置：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06525"/>
            <a:ext cx="7886700" cy="4770755"/>
          </a:xfrm>
        </p:spPr>
        <p:txBody>
          <a:bodyPr>
            <a:normAutofit/>
          </a:bodyPr>
          <a:lstStyle/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1.查看linux当前的字符集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echo $LANG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2.永久生效，更改字符集，写入配置文件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vim /etc/locale.conf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LANG="zh_CN.UTF-8"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3.使得配置文件生效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source /etc/locale.conf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4.保证客户端软件编码和linux一致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xshell  utf8 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centos utf8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tar解压命令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1365885"/>
            <a:ext cx="7305675" cy="48113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ps kill netstat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88110"/>
            <a:ext cx="7886700" cy="478917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| grep 8000                   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sz="1800" dirty="0" err="1">
                <a:solidFill>
                  <a:schemeClr val="accent2"/>
                </a:solidFill>
              </a:rPr>
              <a:t>ps</a:t>
            </a:r>
            <a:r>
              <a:rPr lang="en-US" altLang="zh-CN" sz="1800" dirty="0">
                <a:solidFill>
                  <a:schemeClr val="accent2"/>
                </a:solidFill>
              </a:rPr>
              <a:t> --help  </a:t>
            </a:r>
            <a:r>
              <a:rPr lang="zh-CN" altLang="en-US" sz="1800" dirty="0">
                <a:solidFill>
                  <a:schemeClr val="accent2"/>
                </a:solidFill>
              </a:rPr>
              <a:t>打印简单帮助信息</a:t>
            </a:r>
            <a:endParaRPr lang="en-US" altLang="zh-CN" sz="1800" dirty="0"/>
          </a:p>
          <a:p>
            <a:r>
              <a:rPr lang="en-US" altLang="zh-CN" dirty="0"/>
              <a:t>netstat </a:t>
            </a:r>
            <a:r>
              <a:rPr lang="en-US" altLang="zh-CN" dirty="0" err="1"/>
              <a:t>tunpl</a:t>
            </a:r>
            <a:r>
              <a:rPr lang="en-US" altLang="zh-CN" dirty="0"/>
              <a:t> |grep 8000           </a:t>
            </a:r>
            <a:r>
              <a:rPr lang="zh-CN" altLang="en-US" sz="1800" dirty="0">
                <a:solidFill>
                  <a:schemeClr val="accent2"/>
                </a:solidFill>
              </a:rPr>
              <a:t>man ps  慢帮助手册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 err="1"/>
              <a:t>先用ps查找进程，然后用kill杀掉</a:t>
            </a:r>
            <a:r>
              <a:rPr lang="en-US" altLang="zh-CN" dirty="0"/>
              <a:t>：</a:t>
            </a:r>
            <a:endParaRPr lang="en-US" altLang="zh-CN" dirty="0"/>
          </a:p>
          <a:p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en-US" altLang="zh-CN" dirty="0"/>
              <a:t> | grep vim</a:t>
            </a:r>
            <a:endParaRPr lang="en-US" altLang="zh-CN" dirty="0"/>
          </a:p>
          <a:p>
            <a:r>
              <a:rPr lang="en-US" altLang="zh-CN" dirty="0"/>
              <a:t>root      3268  2884  0 16:21 pts/1    00:00:00 vim install.log</a:t>
            </a:r>
            <a:endParaRPr lang="en-US" altLang="zh-CN" dirty="0"/>
          </a:p>
          <a:p>
            <a:r>
              <a:rPr lang="en-US" altLang="zh-CN" dirty="0"/>
              <a:t>root      3370  2822  0 16:21 pts/0    00:00:00 grep vim</a:t>
            </a:r>
            <a:endParaRPr lang="en-US" altLang="zh-CN" dirty="0"/>
          </a:p>
          <a:p>
            <a:pPr lvl="8"/>
            <a:r>
              <a:rPr lang="zh-CN" altLang="en-US" dirty="0"/>
              <a:t>（</a:t>
            </a:r>
            <a:r>
              <a:rPr lang="en-US" altLang="zh-CN" dirty="0"/>
              <a:t>grep </a:t>
            </a:r>
            <a:r>
              <a:rPr lang="zh-CN" altLang="en-US" dirty="0"/>
              <a:t>执行命令时自己起的进程）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ifdown</a:t>
            </a:r>
            <a:r>
              <a:rPr lang="en-US" altLang="zh-CN" dirty="0"/>
              <a:t> </a:t>
            </a:r>
            <a:r>
              <a:rPr lang="zh-CN" altLang="en-US" dirty="0"/>
              <a:t>关闭网卡  </a:t>
            </a:r>
            <a:r>
              <a:rPr lang="en-US" altLang="zh-CN" dirty="0"/>
              <a:t> </a:t>
            </a:r>
            <a:r>
              <a:rPr lang="en-US" altLang="zh-CN" dirty="0" err="1"/>
              <a:t>ifup</a:t>
            </a:r>
            <a:r>
              <a:rPr lang="en-US" altLang="zh-CN" dirty="0"/>
              <a:t>  </a:t>
            </a:r>
            <a:r>
              <a:rPr lang="zh-CN" altLang="en-US" dirty="0"/>
              <a:t>启动网卡</a:t>
            </a:r>
            <a:endParaRPr lang="en-US" altLang="zh-CN" dirty="0"/>
          </a:p>
          <a:p>
            <a:r>
              <a:rPr lang="en-US" altLang="zh-CN" dirty="0"/>
              <a:t>kill 3268         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kill  -9 3268  </a:t>
            </a:r>
            <a:r>
              <a:rPr lang="zh-CN" altLang="en-US" dirty="0">
                <a:sym typeface="+mn-ea"/>
              </a:rPr>
              <a:t>强制终止    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iptables -L  </a:t>
            </a:r>
            <a:r>
              <a:rPr lang="zh-CN" altLang="en-US" dirty="0">
                <a:sym typeface="+mn-ea"/>
              </a:rPr>
              <a:t>观察防火墙规则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iptables -F  </a:t>
            </a:r>
            <a:r>
              <a:rPr lang="zh-CN" altLang="en-US" dirty="0">
                <a:sym typeface="+mn-ea"/>
              </a:rPr>
              <a:t>清空防火墙规则</a:t>
            </a:r>
            <a:endParaRPr lang="zh-CN" altLang="en-US" dirty="0">
              <a:sym typeface="+mn-ea"/>
            </a:endParaRPr>
          </a:p>
          <a:p>
            <a:r>
              <a:rPr lang="en-US" altLang="zh-CN" dirty="0" err="1"/>
              <a:t>systemctl</a:t>
            </a:r>
            <a:r>
              <a:rPr lang="en-US" altLang="zh-CN" dirty="0"/>
              <a:t> stop </a:t>
            </a:r>
            <a:r>
              <a:rPr lang="en-US" altLang="zh-CN" dirty="0" err="1"/>
              <a:t>firewalld</a:t>
            </a:r>
            <a:r>
              <a:rPr lang="en-US" altLang="zh-CN" dirty="0"/>
              <a:t>  </a:t>
            </a:r>
            <a:r>
              <a:rPr lang="zh-CN" altLang="en-US" dirty="0"/>
              <a:t>关闭防火墙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46710"/>
            <a:ext cx="7886700" cy="5830570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/>
              <a:t>　如果Windows意味着生活和游戏，那么Linux久代表着严谨和工作，学习Linux代表着你要开发软件，你要测试程序，你要维护服务器。依据：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1800"/>
              <a:t>无论你是python后端开发，还是python测试开发，又或者是爬虫、数据挖掘开发，统统都必须学会Linux，这是开发者必须的技能。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241425"/>
            <a:ext cx="7413625" cy="4252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yum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19201"/>
            <a:ext cx="7886700" cy="495808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yum remove </a:t>
            </a:r>
            <a:r>
              <a:rPr lang="en-US" altLang="zh-CN" dirty="0" err="1">
                <a:solidFill>
                  <a:srgbClr val="FF0000"/>
                </a:solidFill>
              </a:rPr>
              <a:t>mariadb</a:t>
            </a:r>
            <a:r>
              <a:rPr lang="en-US" altLang="zh-CN" dirty="0">
                <a:solidFill>
                  <a:srgbClr val="FF0000"/>
                </a:solidFill>
              </a:rPr>
              <a:t>-server -y</a:t>
            </a:r>
            <a:endParaRPr lang="en-US" altLang="zh-CN" dirty="0"/>
          </a:p>
          <a:p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在早期系统运维中，安装软件是一件非常费事费力的事情。系统管理员不得不下载软件源代码编译软件，并且为了系统做各种调整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尽管源代码编译形式的软件增强了用户定制的自由度，但是在小软件上耗费精力是缺乏效率的，于是软件包应运而生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软件包管理可以将管理员从无休止的兼容问题中释放。yum工具就可以自动搜索依赖关系，并执行安装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82675"/>
          </a:xfrm>
        </p:spPr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相关网络知识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32535"/>
            <a:ext cx="7886700" cy="4944745"/>
          </a:xfrm>
        </p:spPr>
        <p:txBody>
          <a:bodyPr>
            <a:noAutofit/>
          </a:bodyPr>
          <a:lstStyle/>
          <a:p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en-US" altLang="zh-CN" sz="2800" dirty="0"/>
              <a:t>OSI </a:t>
            </a:r>
            <a:r>
              <a:rPr lang="zh-CN" altLang="en-US" sz="2800" dirty="0"/>
              <a:t>开放系统互联，互联网的基石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上层依赖于下层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1800" dirty="0"/>
              <a:t>应用层协议：</a:t>
            </a:r>
            <a:r>
              <a:rPr lang="en-US" altLang="zh-CN" sz="1800" dirty="0"/>
              <a:t>FTP</a:t>
            </a:r>
            <a:r>
              <a:rPr lang="zh-CN" altLang="en-US" sz="1800" dirty="0"/>
              <a:t>、</a:t>
            </a:r>
            <a:r>
              <a:rPr lang="en-US" altLang="zh-CN" sz="1800" dirty="0"/>
              <a:t>Telnet</a:t>
            </a:r>
            <a:r>
              <a:rPr lang="zh-CN" altLang="en-US" sz="1800" dirty="0"/>
              <a:t>、</a:t>
            </a:r>
            <a:r>
              <a:rPr lang="en-US" altLang="zh-CN" sz="1800" dirty="0"/>
              <a:t>SMTP</a:t>
            </a:r>
            <a:r>
              <a:rPr lang="zh-CN" altLang="en-US" sz="1800" dirty="0"/>
              <a:t>、</a:t>
            </a:r>
            <a:r>
              <a:rPr lang="en-US" altLang="zh-CN" sz="1800" dirty="0"/>
              <a:t>HTTP</a:t>
            </a:r>
            <a:r>
              <a:rPr lang="zh-CN" altLang="en-US" sz="1800" dirty="0"/>
              <a:t>、</a:t>
            </a:r>
            <a:r>
              <a:rPr lang="en-US" altLang="zh-CN" sz="1800" dirty="0"/>
              <a:t>RIP</a:t>
            </a:r>
            <a:r>
              <a:rPr lang="zh-CN" altLang="en-US" sz="1800" dirty="0"/>
              <a:t>、</a:t>
            </a:r>
            <a:r>
              <a:rPr lang="en-US" altLang="zh-CN" sz="1800" dirty="0"/>
              <a:t>NFS</a:t>
            </a:r>
            <a:r>
              <a:rPr lang="zh-CN" altLang="en-US" sz="1800" dirty="0"/>
              <a:t>、</a:t>
            </a:r>
            <a:r>
              <a:rPr lang="en-US" altLang="zh-CN" sz="1800" dirty="0"/>
              <a:t>DNS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5" name="图片 4" descr="2a8d71ee-8d63-4877-a5dc-1a51b4e7a10a-983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1232535"/>
            <a:ext cx="8177530" cy="3032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141095"/>
          </a:xfrm>
        </p:spPr>
        <p:txBody>
          <a:bodyPr/>
          <a:lstStyle/>
          <a:p>
            <a:r>
              <a:rPr lang="en-US" altLang="zh-CN"/>
              <a:t>tcp</a:t>
            </a:r>
            <a:r>
              <a:rPr lang="zh-CN" altLang="en-US"/>
              <a:t>三次握手，四次挥手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348740"/>
            <a:ext cx="7886700" cy="4828540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 sz="6000"/>
              <a:t>什么是三次握手：   三次握手(Three-way Handshake)，是指建立一个TCP连接时，需要客户端和服务器总共发送3个包。</a:t>
            </a:r>
            <a:endParaRPr lang="zh-CN" altLang="en-US" sz="6000"/>
          </a:p>
          <a:p>
            <a:r>
              <a:rPr lang="zh-CN" altLang="en-US" sz="6000"/>
              <a:t>三次握手的目的 ：   三次握手的目的是连接服务器指定端口，建立TCP连接,并同步连接双方的</a:t>
            </a:r>
            <a:endParaRPr lang="zh-CN" altLang="en-US" sz="6000"/>
          </a:p>
          <a:p>
            <a:r>
              <a:rPr lang="zh-CN" altLang="en-US" sz="5400">
                <a:solidFill>
                  <a:srgbClr val="FF0000"/>
                </a:solidFill>
              </a:rPr>
              <a:t>第一次握手</a:t>
            </a:r>
            <a:r>
              <a:rPr lang="zh-CN" altLang="en-US" sz="5400">
                <a:solidFill>
                  <a:schemeClr val="tx1"/>
                </a:solidFill>
              </a:rPr>
              <a:t>:客户端发送一个SYN标志位置1的请求包。包括客户端打算连接的服务器的端口，以及客户端的初始序列号Seq（ISN(c)）=x(随机生成)。      </a:t>
            </a:r>
            <a:endParaRPr lang="zh-CN" altLang="en-US" sz="5400">
              <a:solidFill>
                <a:schemeClr val="tx1"/>
              </a:solidFill>
            </a:endParaRPr>
          </a:p>
          <a:p>
            <a:r>
              <a:rPr lang="zh-CN" altLang="en-US" sz="5400">
                <a:solidFill>
                  <a:srgbClr val="FF0000"/>
                </a:solidFill>
              </a:rPr>
              <a:t>第二次握手</a:t>
            </a:r>
            <a:r>
              <a:rPr lang="zh-CN" altLang="en-US" sz="5400">
                <a:solidFill>
                  <a:schemeClr val="tx1"/>
                </a:solidFill>
              </a:rPr>
              <a:t>:服务器端发回一个确认包应答。包括SYN标志位和ACK标志位均置1,seq（ISN(s)）=y(随机产生)，确认ack=x+1。  </a:t>
            </a:r>
            <a:endParaRPr lang="zh-CN" altLang="en-US" sz="5400">
              <a:solidFill>
                <a:schemeClr val="tx1"/>
              </a:solidFill>
            </a:endParaRPr>
          </a:p>
          <a:p>
            <a:r>
              <a:rPr lang="zh-CN" altLang="en-US" sz="5400">
                <a:solidFill>
                  <a:srgbClr val="FF0000"/>
                </a:solidFill>
              </a:rPr>
              <a:t>第三次握手</a:t>
            </a:r>
            <a:r>
              <a:rPr lang="zh-CN" altLang="en-US" sz="5400">
                <a:solidFill>
                  <a:schemeClr val="tx1"/>
                </a:solidFill>
              </a:rPr>
              <a:t>：客户端再次发送确认包。 包括SYN标志位为0,ACK标志位为1，seq（ISN(s)）=x+1，确认号ack=y+1。。如果正确则连接建立成功，客户端和服务器进入ESTABLISHED状态，完成三次握手，随后客户端与服务器之间可以开始传输数据了</a:t>
            </a:r>
            <a:endParaRPr lang="zh-CN" altLang="en-US" sz="60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065530"/>
            <a:ext cx="7200900" cy="2606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05155"/>
          </a:xfrm>
        </p:spPr>
        <p:txBody>
          <a:bodyPr/>
          <a:lstStyle/>
          <a:p>
            <a:r>
              <a:rPr lang="en-US" altLang="zh-CN"/>
              <a:t>tcp</a:t>
            </a:r>
            <a:r>
              <a:rPr lang="zh-CN" altLang="en-US"/>
              <a:t>四次挥手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612265"/>
            <a:ext cx="7886700" cy="456501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6000">
                <a:solidFill>
                  <a:srgbClr val="FF0000"/>
                </a:solidFill>
              </a:rPr>
              <a:t>第一次挥手</a:t>
            </a:r>
            <a:r>
              <a:rPr lang="zh-CN" altLang="en-US" sz="6000"/>
              <a:t>： 客户端发送一个FIN=1，seq=u的包，用来发起关闭客户端到服务器数据传送操作，客户机进入FIN_WAIT_1状态。</a:t>
            </a:r>
            <a:endParaRPr lang="zh-CN" altLang="en-US" sz="6000"/>
          </a:p>
          <a:p>
            <a:r>
              <a:rPr lang="zh-CN" altLang="en-US" sz="6000">
                <a:solidFill>
                  <a:srgbClr val="FF0000"/>
                </a:solidFill>
              </a:rPr>
              <a:t>第二次挥手</a:t>
            </a:r>
            <a:r>
              <a:rPr lang="zh-CN" altLang="en-US" sz="6000"/>
              <a:t>：服务器收到包后，发送一个ACK=1给客户端，确认序号ack=u+1，序列号seq=v,服务器进入CLOSE_WAIT状态。</a:t>
            </a:r>
            <a:endParaRPr lang="zh-CN" altLang="en-US" sz="6000"/>
          </a:p>
          <a:p>
            <a:r>
              <a:rPr lang="zh-CN" altLang="en-US" sz="6000">
                <a:solidFill>
                  <a:srgbClr val="FF0000"/>
                </a:solidFill>
              </a:rPr>
              <a:t>第三次挥手</a:t>
            </a:r>
            <a:r>
              <a:rPr lang="zh-CN" altLang="en-US" sz="6000"/>
              <a:t>：服务器再发送一个FIN=1的包，确认序号ack=u+1，序列号seq=w,用来关闭服务器到客户端的数据传送操作，服务器进入LAST_ACK状态。</a:t>
            </a:r>
            <a:endParaRPr lang="zh-CN" altLang="en-US" sz="6000"/>
          </a:p>
          <a:p>
            <a:r>
              <a:rPr lang="zh-CN" altLang="en-US" sz="6000">
                <a:solidFill>
                  <a:srgbClr val="FF0000"/>
                </a:solidFill>
              </a:rPr>
              <a:t>第四次挥手</a:t>
            </a:r>
            <a:r>
              <a:rPr lang="zh-CN" altLang="en-US" sz="6000"/>
              <a:t>：客户端收到后，客户端进入TIME_WAIT状态，接着发送一个ACK=1给服务器，确认序号ack=w+1，序列号seq=u+1，服务器进入CLOSED状态，完成四次挥手。</a:t>
            </a:r>
            <a:endParaRPr lang="zh-CN" altLang="en-US" sz="6000"/>
          </a:p>
          <a:p>
            <a:endParaRPr lang="zh-CN" altLang="en-US" sz="6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077595"/>
            <a:ext cx="7613015" cy="2999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41705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Nginx </a:t>
            </a:r>
            <a:r>
              <a:rPr lang="zh-CN" altLang="en-US">
                <a:solidFill>
                  <a:srgbClr val="FF0000"/>
                </a:solidFill>
              </a:rPr>
              <a:t>特点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83945"/>
            <a:ext cx="7886700" cy="5093335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Apache稳定、开源、跨平台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但他是一个重量级的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它不支持高并发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消耗了大量的CPU资源，导致HTTP请求的平均响应速度降低。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Nginx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是一个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跨平台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服务器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,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可运行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linux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,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Window,Mac OS等操作系统上。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轻量级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高并发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服务器。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Nginx可以作为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反向代理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进行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负载均衡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的实现。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反向代理，"它代理的是服务端"，主要用于服务器集群分布式部署的情况下，反向代理隐藏了服务器的信息。</a:t>
            </a:r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4430395"/>
            <a:ext cx="6214745" cy="18307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</a:rPr>
              <a:t>正向代理，反向代理</a:t>
            </a:r>
            <a:endParaRPr lang="zh-CN" altLang="en-US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34440"/>
            <a:ext cx="7886700" cy="4942840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</a:rPr>
              <a:t>正向代理</a:t>
            </a:r>
            <a:r>
              <a:rPr lang="en-US" altLang="zh-CN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</a:rPr>
              <a:t>:</a:t>
            </a:r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</a:rPr>
              <a:t>最大的特点是客户端非常明确要访问的服务器地址；服务器只清楚请求来自哪个代理服务器，而不清楚来自哪个具体的客户端；正向代理模式屏蔽或者隐藏了真实客户端信息。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sz="2000" dirty="0" err="1">
                <a:latin typeface="华文新魏" panose="02010800040101010101" charset="-122"/>
                <a:ea typeface="华文新魏" panose="02010800040101010101" charset="-122"/>
              </a:rPr>
              <a:t>vpn</a:t>
            </a: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                                                         </a:t>
            </a:r>
            <a:r>
              <a:rPr lang="en-US" altLang="zh-CN" sz="20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nginx</a:t>
            </a:r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en-US" altLang="zh-CN" sz="2000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反向代理，"它代理的是服务端"，主要用于服务器集群分布式部署的情况下，</a:t>
            </a:r>
            <a:r>
              <a:rPr lang="zh-CN" altLang="en-US" sz="2000" b="1" dirty="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反向代理隐藏了服务器的信息。</a:t>
            </a:r>
            <a:endParaRPr lang="zh-CN" altLang="en-US" sz="2000" b="1" dirty="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2463008"/>
            <a:ext cx="7978140" cy="2941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628650" y="3381375"/>
            <a:ext cx="7886700" cy="58864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72745"/>
            <a:ext cx="7886700" cy="5804535"/>
          </a:xfrm>
        </p:spPr>
        <p:txBody>
          <a:bodyPr/>
          <a:lstStyle/>
          <a:p>
            <a:r>
              <a:rPr lang="en-US" altLang="zh-CN"/>
              <a:t>DNS</a:t>
            </a:r>
            <a:r>
              <a:rPr lang="zh-CN" altLang="en-US"/>
              <a:t>解析流程</a:t>
            </a:r>
            <a:endParaRPr lang="zh-CN" altLang="en-US"/>
          </a:p>
        </p:txBody>
      </p:sp>
      <p:pic>
        <p:nvPicPr>
          <p:cNvPr id="4" name="图片 3" descr="D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760730"/>
            <a:ext cx="7969885" cy="5344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39775"/>
          </a:xfrm>
        </p:spPr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docker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012190"/>
            <a:ext cx="7492365" cy="4179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639445"/>
            <a:ext cx="7886700" cy="42735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Docker</a:t>
            </a:r>
            <a:r>
              <a:rPr lang="zh-CN" altLang="en-US"/>
              <a:t>使用情况调查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066800"/>
            <a:ext cx="7886700" cy="4975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8392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为什么要用</a:t>
            </a:r>
            <a:r>
              <a:rPr lang="en-US" altLang="zh-CN">
                <a:solidFill>
                  <a:srgbClr val="FF0000"/>
                </a:solidFill>
              </a:rPr>
              <a:t>Docker?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165225"/>
            <a:ext cx="6934200" cy="3041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3390"/>
            <a:ext cx="7886700" cy="5723890"/>
          </a:xfrm>
        </p:spPr>
        <p:txBody>
          <a:bodyPr/>
          <a:lstStyle/>
          <a:p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　</a:t>
            </a:r>
            <a:r>
              <a:rPr lang="zh-CN" altLang="en-US" sz="54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问题？</a:t>
            </a:r>
            <a:endParaRPr lang="zh-CN" altLang="en-US" sz="3200"/>
          </a:p>
          <a:p>
            <a:r>
              <a:rPr lang="zh-CN" altLang="en-US" sz="3200"/>
              <a:t>　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我们都知道Linux这玩意是在电脑上运行的，所以说Linux就是一组软件，问题是这个软件是操作系统还是应用程序？而且Linux可以在哪些种类的电脑上运行呢？Linux来自哪里？为什么Linux不收钱？（万恶的windows分为各种收费版、家庭版、专业版、企业版。。。。）这些问题我们是不是都得了解，以免人家和你聊linux，俺不会尴尬呀。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</p:spPr>
        <p:txBody>
          <a:bodyPr/>
          <a:lstStyle/>
          <a:p>
            <a:r>
              <a:rPr lang="zh-CN" altLang="en-US"/>
              <a:t>虚拟机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27710" y="1163320"/>
            <a:ext cx="7787640" cy="5013960"/>
          </a:xfrm>
        </p:spPr>
        <p:txBody>
          <a:bodyPr>
            <a:norm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</a:rPr>
              <a:t>但是虚拟化也是有局限性的，每一个虚拟机都是一个完整的操作系统，要分配系统资源，虚拟机多道一定程度时，操作系统本身资源也就消耗殆尽，或者说必须扩容</a:t>
            </a:r>
            <a:endParaRPr lang="zh-CN" altLang="en-US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1310005"/>
            <a:ext cx="7063105" cy="2804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25195"/>
          </a:xfrm>
        </p:spPr>
        <p:txBody>
          <a:bodyPr/>
          <a:lstStyle/>
          <a:p>
            <a:r>
              <a:rPr lang="zh-CN" altLang="en-US"/>
              <a:t>docker架构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1464310"/>
            <a:ext cx="7886700" cy="26028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18745"/>
            <a:ext cx="7886700" cy="5403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9130"/>
            <a:ext cx="7692390" cy="739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14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docker三大概念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80465"/>
            <a:ext cx="7886700" cy="4996815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容器三大基本概念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镜像 image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容器 container</a:t>
            </a: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仓库 repository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docker整个生命周期就是这三个概念。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Linux容器不是模拟一个完整的操作系统，而是对进程进行隔离。在正常进程的外面套了一个保护层，对于容器里面进程来说，它接触的资源都是虚拟的，从而实现和底层系统的隔离。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126490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docker常用命令</a:t>
            </a:r>
            <a:endParaRPr lang="en-US" altLang="zh-CN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02055"/>
            <a:ext cx="7886700" cy="49752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pull centos #获取新的centos镜像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search nginx #搜索nginx镜像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images(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或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image ls)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#列出所有本级镜像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run id(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前三位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ps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-a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查看所有运行过的容器记录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run -it ubuntu   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交互式启动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rm id (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容器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ID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前三位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docker </a:t>
            </a:r>
            <a:r>
              <a:rPr lang="en-US" altLang="zh-CN" dirty="0" err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rmi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id (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镜像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ID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前三位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构建镜像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1.通过commit修改镜像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2.编写dockerfile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1978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84275"/>
            <a:ext cx="7886700" cy="4993005"/>
          </a:xfrm>
        </p:spPr>
        <p:txBody>
          <a:bodyPr/>
          <a:lstStyle/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是一个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关系型数据库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管理系统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.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由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瑞典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 AB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公司开发，目前属于 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Oracle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旗下产品。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是最流行的关系型数据库管理系统之一，在 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WEB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应用方面，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是最好的 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RDBMS (Relational Database Management System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，关系数据库管理系统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) 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应用软件。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数据库是一个服务于一个核心目标的数据的有组织的集合。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是一种关系数据库管理系统，关系数据库将数据保存在不同的表中，而不是将所有数据放在一个大仓库内，这样就增加了速度并提高了灵活性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31240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数据规范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19201"/>
            <a:ext cx="7886700" cy="4958080"/>
          </a:xfrm>
        </p:spPr>
        <p:txBody>
          <a:bodyPr/>
          <a:lstStyle/>
          <a:p>
            <a:r>
              <a:rPr lang="zh-CN" altLang="en-US" dirty="0"/>
              <a:t>关键字和函数名称全部大写</a:t>
            </a:r>
            <a:endParaRPr lang="zh-CN" altLang="en-US" dirty="0"/>
          </a:p>
          <a:p>
            <a:r>
              <a:rPr lang="zh-CN" altLang="en-US" dirty="0"/>
              <a:t>数据库名称，表名称，字段名称全部小写</a:t>
            </a:r>
            <a:endParaRPr lang="zh-CN" altLang="en-US" dirty="0"/>
          </a:p>
          <a:p>
            <a:r>
              <a:rPr lang="en-US" altLang="zh-CN" dirty="0"/>
              <a:t>SQL</a:t>
            </a:r>
            <a:r>
              <a:rPr lang="zh-CN" altLang="en-US" dirty="0"/>
              <a:t>语句必须以分号结尾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show create database db1;</a:t>
            </a:r>
            <a:r>
              <a:rPr lang="zh-CN" altLang="en-US" dirty="0"/>
              <a:t>可以看到编码类型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7696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命令行修改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36345"/>
            <a:ext cx="7886700" cy="4940935"/>
          </a:xfrm>
        </p:spPr>
        <p:txBody>
          <a:bodyPr/>
          <a:lstStyle/>
          <a:p>
            <a:r>
              <a:rPr lang="en-US" altLang="zh-CN"/>
              <a:t>mysql -uroot -p123 --prompt \h    </a:t>
            </a:r>
            <a:endParaRPr lang="en-US" altLang="zh-CN"/>
          </a:p>
          <a:p>
            <a:r>
              <a:rPr lang="zh-CN" altLang="en-US"/>
              <a:t>登录之后 </a:t>
            </a:r>
            <a:r>
              <a:rPr lang="en-US" altLang="zh-CN"/>
              <a:t>prompt  mysql&gt;</a:t>
            </a:r>
            <a:endParaRPr lang="en-US" altLang="zh-CN"/>
          </a:p>
          <a:p>
            <a:r>
              <a:rPr lang="zh-CN" altLang="en-US"/>
              <a:t>可以改的参数   </a:t>
            </a:r>
            <a:endParaRPr lang="zh-CN" altLang="en-US"/>
          </a:p>
          <a:p>
            <a:r>
              <a:rPr lang="en-US" altLang="zh-CN"/>
              <a:t>\D  </a:t>
            </a:r>
            <a:r>
              <a:rPr lang="zh-CN" altLang="en-US"/>
              <a:t>完整的日期 </a:t>
            </a:r>
            <a:endParaRPr lang="zh-CN" altLang="en-US"/>
          </a:p>
          <a:p>
            <a:r>
              <a:rPr lang="en-US" altLang="zh-CN"/>
              <a:t>\d </a:t>
            </a:r>
            <a:r>
              <a:rPr lang="zh-CN" altLang="en-US"/>
              <a:t>当前数据库   </a:t>
            </a:r>
            <a:endParaRPr lang="zh-CN" altLang="en-US"/>
          </a:p>
          <a:p>
            <a:r>
              <a:rPr lang="en-US" altLang="zh-CN"/>
              <a:t>\h   </a:t>
            </a:r>
            <a:r>
              <a:rPr lang="zh-CN" altLang="en-US"/>
              <a:t>服务器名称</a:t>
            </a:r>
            <a:endParaRPr lang="zh-CN" altLang="en-US"/>
          </a:p>
          <a:p>
            <a:r>
              <a:rPr lang="en-US" altLang="zh-CN"/>
              <a:t>\u  </a:t>
            </a:r>
            <a:r>
              <a:rPr lang="zh-CN" altLang="en-US"/>
              <a:t>当前用户 </a:t>
            </a:r>
            <a:endParaRPr lang="zh-CN" altLang="en-US"/>
          </a:p>
          <a:p>
            <a:r>
              <a:rPr lang="en-US" altLang="zh-CN"/>
              <a:t>\u@\h \d&gt; </a:t>
            </a:r>
            <a:r>
              <a:rPr lang="zh-CN" altLang="en-US"/>
              <a:t>原始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4899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数据库分类：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97585"/>
            <a:ext cx="7886700" cy="51796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存取数据的特点划分：关系型数据库，非关系型数据库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关系型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：如</a:t>
            </a:r>
            <a:r>
              <a:rPr lang="en-US" altLang="zh-CN" sz="28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sqlite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db2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oracle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access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sql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 server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，注意：</a:t>
            </a:r>
            <a:r>
              <a:rPr lang="en-US" altLang="zh-CN" sz="28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sql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语句通用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非关系型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：</a:t>
            </a:r>
            <a:r>
              <a:rPr lang="en-US" altLang="zh-CN" sz="28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mongodb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redis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800" dirty="0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memcache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　</a:t>
            </a:r>
            <a:endParaRPr lang="en-US" altLang="zh-CN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所使用的 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SQL 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语言是用于访问数据库的最常用标准化语言。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 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软件采用了双授权政策，分为社区版和商业版，由于其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体积小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速度快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、总体拥有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成本低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，尤其是开放源码这一特点，一般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中小型网站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的开发都选择 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MySQL 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作为网站数据库。</a:t>
            </a:r>
            <a:endParaRPr lang="en-US" altLang="zh-CN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特点：事务（一组逻辑执行语句）</a:t>
            </a:r>
            <a:endParaRPr lang="en-US" altLang="zh-CN" sz="28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原子性</a:t>
            </a:r>
            <a:endParaRPr lang="en-US" altLang="zh-CN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隔离性</a:t>
            </a:r>
            <a:endParaRPr lang="en-US" altLang="zh-CN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一致性</a:t>
            </a:r>
            <a:endParaRPr lang="en-US" altLang="zh-CN" sz="28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永久性</a:t>
            </a:r>
            <a:endParaRPr lang="en-US" altLang="zh-CN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09015"/>
          </a:xfrm>
        </p:spPr>
        <p:txBody>
          <a:bodyPr/>
          <a:lstStyle/>
          <a:p>
            <a:r>
              <a:rPr lang="zh-CN" altLang="en-US"/>
              <a:t>数据库初掌握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4141"/>
            <a:ext cx="7886700" cy="4803140"/>
          </a:xfrm>
        </p:spPr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mysql</a:t>
            </a:r>
            <a:r>
              <a:rPr lang="zh-CN" altLang="en-US" dirty="0">
                <a:solidFill>
                  <a:srgbClr val="FF0000"/>
                </a:solidFill>
              </a:rPr>
              <a:t>默认端口号  </a:t>
            </a:r>
            <a:r>
              <a:rPr lang="en-US" altLang="zh-CN" dirty="0">
                <a:solidFill>
                  <a:srgbClr val="FF0000"/>
                </a:solidFill>
              </a:rPr>
              <a:t>3306 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超级用户 </a:t>
            </a:r>
            <a:r>
              <a:rPr lang="en-US" altLang="zh-CN" dirty="0">
                <a:solidFill>
                  <a:srgbClr val="FF0000"/>
                </a:solidFill>
              </a:rPr>
              <a:t>root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创建数据库  </a:t>
            </a:r>
            <a:r>
              <a:rPr lang="en-US" altLang="zh-CN" dirty="0">
                <a:solidFill>
                  <a:srgbClr val="FF0000"/>
                </a:solidFill>
              </a:rPr>
              <a:t>create database db1;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修改数据库  </a:t>
            </a:r>
            <a:r>
              <a:rPr lang="en-US" altLang="zh-CN" dirty="0">
                <a:solidFill>
                  <a:srgbClr val="FF0000"/>
                </a:solidFill>
              </a:rPr>
              <a:t>alter database db1</a:t>
            </a:r>
            <a:endParaRPr lang="en-US" altLang="zh-CN" dirty="0">
              <a:solidFill>
                <a:srgbClr val="FF0000"/>
              </a:solidFill>
            </a:endParaRPr>
          </a:p>
          <a:p>
            <a:pPr lvl="5"/>
            <a:r>
              <a:rPr lang="zh-CN" altLang="en-US" sz="2000" dirty="0">
                <a:solidFill>
                  <a:srgbClr val="FF0000"/>
                </a:solidFill>
              </a:rPr>
              <a:t>charset </a:t>
            </a:r>
            <a:r>
              <a:rPr lang="en-US" altLang="zh-CN" sz="2000" dirty="0">
                <a:solidFill>
                  <a:srgbClr val="FF0000"/>
                </a:solidFill>
              </a:rPr>
              <a:t>utf8</a:t>
            </a:r>
            <a:r>
              <a:rPr lang="zh-CN" altLang="en-US" sz="2000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删除数据库  </a:t>
            </a:r>
            <a:r>
              <a:rPr lang="en-US" altLang="zh-CN" dirty="0">
                <a:solidFill>
                  <a:srgbClr val="FF0000"/>
                </a:solidFill>
              </a:rPr>
              <a:t>drop database db1;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0965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什么是操作系统？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4140"/>
            <a:ext cx="7886700" cy="5269230"/>
          </a:xfrm>
        </p:spPr>
        <p:txBody>
          <a:bodyPr/>
          <a:lstStyle/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我们都知道windows 7/8/xp 其实就是操作系统，操作系统全称是Operating System，简称OS，是计算机系统中必不可少的基础系统软件，它是应用程序运行及用户操作必备的基础环境支撑。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整个电脑主机是由一堆_x0008_硬件所组成，为了有效的控制这些硬件资源，于是就有操作系统的产生了。操作系统除了有效的控制这些硬件资源的运作，并且提供电脑运行所需的功能（例如网络功能）。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3394710"/>
            <a:ext cx="8353425" cy="3474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39470"/>
          </a:xfrm>
        </p:spPr>
        <p:txBody>
          <a:bodyPr/>
          <a:lstStyle/>
          <a:p>
            <a:r>
              <a:rPr lang="zh-CN" altLang="en-US" dirty="0"/>
              <a:t>数据类型 </a:t>
            </a:r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95375"/>
            <a:ext cx="7886700" cy="5081905"/>
          </a:xfrm>
        </p:spPr>
        <p:txBody>
          <a:bodyPr>
            <a:normAutofit fontScale="25000" lnSpcReduction="20000"/>
          </a:bodyPr>
          <a:lstStyle/>
          <a:p>
            <a:r>
              <a:rPr lang="zh-CN" altLang="en-US" sz="7200" dirty="0"/>
              <a:t>MySQL支持多种类型，大致可以分为</a:t>
            </a:r>
            <a:r>
              <a:rPr lang="zh-CN" altLang="en-US" sz="7200" dirty="0">
                <a:solidFill>
                  <a:srgbClr val="FF0000"/>
                </a:solidFill>
              </a:rPr>
              <a:t>三类</a:t>
            </a:r>
            <a:r>
              <a:rPr lang="zh-CN" altLang="en-US" sz="7200" dirty="0"/>
              <a:t>：</a:t>
            </a:r>
            <a:endParaRPr lang="zh-CN" altLang="en-US" sz="7200" dirty="0"/>
          </a:p>
          <a:p>
            <a:r>
              <a:rPr lang="zh-CN" altLang="en-US" sz="7200" dirty="0">
                <a:solidFill>
                  <a:srgbClr val="FF0000"/>
                </a:solidFill>
              </a:rPr>
              <a:t>数值、日期/时间和字符串</a:t>
            </a:r>
            <a:r>
              <a:rPr lang="zh-CN" altLang="en-US" sz="7200" dirty="0"/>
              <a:t>(字符)类型。</a:t>
            </a:r>
            <a:endParaRPr lang="zh-CN" altLang="en-US" sz="7200" dirty="0"/>
          </a:p>
          <a:p>
            <a:endParaRPr lang="zh-CN" altLang="en-US" sz="7200" dirty="0"/>
          </a:p>
          <a:p>
            <a:pPr marL="0" indent="0">
              <a:buNone/>
            </a:pPr>
            <a:r>
              <a:rPr lang="zh-CN" altLang="en-US" sz="7200" dirty="0"/>
              <a:t>数值： 整型   </a:t>
            </a:r>
            <a:r>
              <a:rPr lang="zh-CN" altLang="en-US" sz="9600" dirty="0">
                <a:solidFill>
                  <a:srgbClr val="FF0000"/>
                </a:solidFill>
              </a:rPr>
              <a:t> </a:t>
            </a:r>
            <a:r>
              <a:rPr lang="en-US" altLang="zh-CN" sz="9600" dirty="0">
                <a:solidFill>
                  <a:srgbClr val="FF0000"/>
                </a:solidFill>
              </a:rPr>
              <a:t>int  </a:t>
            </a:r>
            <a:r>
              <a:rPr lang="en-US" altLang="zh-CN" sz="7200" dirty="0"/>
              <a:t>  </a:t>
            </a:r>
            <a:r>
              <a:rPr lang="en-US" altLang="zh-CN" sz="7200" dirty="0" err="1"/>
              <a:t>tinyint</a:t>
            </a:r>
            <a:r>
              <a:rPr lang="en-US" altLang="zh-CN" sz="7200" dirty="0"/>
              <a:t>      </a:t>
            </a:r>
            <a:r>
              <a:rPr lang="en-US" altLang="zh-CN" sz="7200" dirty="0" err="1"/>
              <a:t>bigint</a:t>
            </a:r>
            <a:r>
              <a:rPr lang="en-US" altLang="zh-CN" sz="7200" dirty="0"/>
              <a:t>       </a:t>
            </a:r>
            <a:r>
              <a:rPr lang="en-US" altLang="zh-CN" sz="7200" dirty="0" err="1"/>
              <a:t>smallint</a:t>
            </a:r>
            <a:r>
              <a:rPr lang="en-US" altLang="zh-CN" sz="7200" dirty="0"/>
              <a:t>     </a:t>
            </a:r>
            <a:endParaRPr lang="en-US" altLang="zh-CN" sz="7200" dirty="0"/>
          </a:p>
          <a:p>
            <a:pPr marL="0" indent="0">
              <a:buNone/>
            </a:pPr>
            <a:r>
              <a:rPr lang="en-US" altLang="zh-CN" sz="7200" dirty="0"/>
              <a:t>           </a:t>
            </a:r>
            <a:r>
              <a:rPr lang="zh-CN" altLang="en-US" sz="7200" dirty="0"/>
              <a:t>小数    </a:t>
            </a:r>
            <a:r>
              <a:rPr lang="en-US" altLang="zh-CN" sz="7200" dirty="0"/>
              <a:t>float          </a:t>
            </a:r>
            <a:r>
              <a:rPr lang="zh-CN" altLang="en-US" sz="7200" dirty="0"/>
              <a:t>单精度浮点    保留小数点后的</a:t>
            </a:r>
            <a:r>
              <a:rPr lang="en-US" altLang="zh-CN" sz="7200" dirty="0"/>
              <a:t>7</a:t>
            </a:r>
            <a:r>
              <a:rPr lang="zh-CN" altLang="en-US" sz="7200" dirty="0"/>
              <a:t>位    工资需要小数</a:t>
            </a:r>
            <a:endParaRPr lang="en-US" altLang="zh-CN" sz="7200" dirty="0"/>
          </a:p>
          <a:p>
            <a:pPr marL="0" indent="0">
              <a:buNone/>
            </a:pPr>
            <a:r>
              <a:rPr lang="en-US" altLang="zh-CN" sz="7200" dirty="0"/>
              <a:t>                      double      </a:t>
            </a:r>
            <a:r>
              <a:rPr lang="zh-CN" altLang="en-US" sz="7200" dirty="0"/>
              <a:t>双精度浮点  </a:t>
            </a:r>
            <a:r>
              <a:rPr lang="en-US" altLang="zh-CN" sz="7200" dirty="0"/>
              <a:t>    14</a:t>
            </a:r>
            <a:r>
              <a:rPr lang="zh-CN" altLang="en-US" sz="7200" dirty="0"/>
              <a:t>位       </a:t>
            </a:r>
            <a:endParaRPr lang="en-US" altLang="zh-CN" sz="7200" dirty="0"/>
          </a:p>
          <a:p>
            <a:pPr marL="0" indent="0">
              <a:buNone/>
            </a:pPr>
            <a:r>
              <a:rPr lang="zh-CN" altLang="en-US" sz="7200" dirty="0"/>
              <a:t>无符号</a:t>
            </a:r>
            <a:r>
              <a:rPr lang="en-US" altLang="zh-CN" sz="7200" dirty="0"/>
              <a:t>:</a:t>
            </a:r>
            <a:r>
              <a:rPr lang="zh-CN" altLang="en-US" sz="7200" dirty="0"/>
              <a:t>都是正数</a:t>
            </a:r>
            <a:endParaRPr lang="en-US" altLang="zh-CN" sz="7200" dirty="0"/>
          </a:p>
          <a:p>
            <a:pPr marL="0" indent="0">
              <a:buNone/>
            </a:pPr>
            <a:r>
              <a:rPr lang="zh-CN" altLang="en-US" sz="7200" dirty="0"/>
              <a:t>日期：</a:t>
            </a:r>
            <a:endParaRPr lang="zh-CN" altLang="en-US" sz="7200" dirty="0"/>
          </a:p>
          <a:p>
            <a:pPr marL="0" indent="0">
              <a:buNone/>
            </a:pPr>
            <a:r>
              <a:rPr lang="zh-CN" altLang="en-US" sz="7200" dirty="0"/>
              <a:t>作用：用户注册时间，文章发布时间，入职时间，出生时间，过期时间</a:t>
            </a:r>
            <a:endParaRPr lang="zh-CN" altLang="en-US" sz="7200" dirty="0"/>
          </a:p>
          <a:p>
            <a:pPr marL="0" indent="0">
              <a:buNone/>
            </a:pPr>
            <a:r>
              <a:rPr lang="zh-CN" altLang="en-US" sz="9600" dirty="0">
                <a:solidFill>
                  <a:srgbClr val="FF0000"/>
                </a:solidFill>
              </a:rPr>
              <a:t> </a:t>
            </a:r>
            <a:r>
              <a:rPr lang="en-US" altLang="zh-CN" sz="9600" dirty="0">
                <a:solidFill>
                  <a:srgbClr val="FF0000"/>
                </a:solidFill>
              </a:rPr>
              <a:t>time </a:t>
            </a:r>
            <a:r>
              <a:rPr lang="en-US" altLang="zh-CN" sz="7200" dirty="0"/>
              <a:t>    13:14:15</a:t>
            </a:r>
            <a:endParaRPr lang="en-US" altLang="zh-CN" sz="7200" dirty="0"/>
          </a:p>
          <a:p>
            <a:pPr marL="0" indent="0">
              <a:buNone/>
            </a:pPr>
            <a:r>
              <a:rPr lang="en-US" altLang="zh-CN" sz="9600" dirty="0">
                <a:solidFill>
                  <a:srgbClr val="FF0000"/>
                </a:solidFill>
              </a:rPr>
              <a:t> date </a:t>
            </a:r>
            <a:r>
              <a:rPr lang="en-US" altLang="zh-CN" sz="7200" dirty="0"/>
              <a:t>    1901-12-13</a:t>
            </a:r>
            <a:endParaRPr lang="en-US" altLang="zh-CN" sz="7200" dirty="0"/>
          </a:p>
          <a:p>
            <a:pPr marL="0" indent="0">
              <a:buNone/>
            </a:pPr>
            <a:r>
              <a:rPr lang="en-US" altLang="zh-CN" sz="9600" dirty="0">
                <a:solidFill>
                  <a:srgbClr val="FF0000"/>
                </a:solidFill>
              </a:rPr>
              <a:t> year </a:t>
            </a:r>
            <a:r>
              <a:rPr lang="en-US" altLang="zh-CN" sz="7200" dirty="0"/>
              <a:t>    2011</a:t>
            </a:r>
            <a:endParaRPr lang="en-US" altLang="zh-CN" sz="7200" dirty="0"/>
          </a:p>
          <a:p>
            <a:pPr marL="0" indent="0">
              <a:buNone/>
            </a:pPr>
            <a:r>
              <a:rPr lang="en-US" altLang="zh-CN" sz="9600" dirty="0">
                <a:solidFill>
                  <a:srgbClr val="FF0000"/>
                </a:solidFill>
              </a:rPr>
              <a:t> datetime </a:t>
            </a:r>
            <a:r>
              <a:rPr lang="en-US" altLang="zh-CN" sz="7200" dirty="0"/>
              <a:t>   1901-12-13   </a:t>
            </a:r>
            <a:r>
              <a:rPr lang="en-US" altLang="zh-CN" sz="7200" dirty="0">
                <a:sym typeface="+mn-ea"/>
              </a:rPr>
              <a:t>13:14:15      now()</a:t>
            </a:r>
            <a:endParaRPr lang="en-US" altLang="zh-CN" sz="7200" dirty="0"/>
          </a:p>
          <a:p>
            <a:pPr marL="0" indent="0">
              <a:buNone/>
            </a:pPr>
            <a:endParaRPr lang="en-US" altLang="zh-CN" sz="7200" dirty="0"/>
          </a:p>
          <a:p>
            <a:pPr marL="0" indent="0">
              <a:buNone/>
            </a:pPr>
            <a:r>
              <a:rPr lang="en-US" altLang="zh-CN" sz="7200" dirty="0"/>
              <a:t>     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2310"/>
          </a:xfrm>
        </p:spPr>
        <p:txBody>
          <a:bodyPr/>
          <a:lstStyle/>
          <a:p>
            <a:r>
              <a:rPr lang="zh-CN" altLang="en-US"/>
              <a:t>数据类型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14120"/>
            <a:ext cx="7886700" cy="49631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ym typeface="+mn-ea"/>
              </a:rPr>
              <a:t>字符串：   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插入数据记得加</a:t>
            </a:r>
            <a:r>
              <a:rPr lang="en-US" altLang="zh-CN" dirty="0">
                <a:sym typeface="+mn-ea"/>
              </a:rPr>
              <a:t>“”)</a:t>
            </a:r>
            <a:endParaRPr lang="zh-CN" altLang="en-US" dirty="0">
              <a:sym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char (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定长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)    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后面的数字表示字符数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以时间换空间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varchar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（变长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)      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以空间换时间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字段的值只能在给定范围中选择，如单选框，多选框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枚举型 和 集合类型       </a:t>
            </a:r>
            <a:endParaRPr lang="zh-CN" altLang="en-US" dirty="0">
              <a:sym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sym typeface="+mn-ea"/>
              </a:rPr>
              <a:t>enum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dirty="0">
                <a:sym typeface="+mn-ea"/>
              </a:rPr>
              <a:t>  </a:t>
            </a:r>
            <a:endParaRPr lang="en-US" altLang="zh-CN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单选</a:t>
            </a:r>
            <a:r>
              <a:rPr lang="en-US" altLang="zh-CN" dirty="0">
                <a:sym typeface="+mn-ea"/>
              </a:rPr>
              <a:t>	</a:t>
            </a:r>
            <a:r>
              <a:rPr lang="en-US" altLang="zh-CN" dirty="0" err="1">
                <a:sym typeface="+mn-ea"/>
              </a:rPr>
              <a:t>只能在给定的范围内选一个值，如性别</a:t>
            </a:r>
            <a:r>
              <a:rPr lang="en-US" altLang="zh-CN" dirty="0">
                <a:sym typeface="+mn-ea"/>
              </a:rPr>
              <a:t> sex </a:t>
            </a:r>
            <a:r>
              <a:rPr lang="en-US" altLang="zh-CN" dirty="0" err="1">
                <a:sym typeface="+mn-ea"/>
              </a:rPr>
              <a:t>男male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女female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set  </a:t>
            </a:r>
            <a:endParaRPr lang="en-US" altLang="zh-CN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多选</a:t>
            </a:r>
            <a:r>
              <a:rPr lang="en-US" altLang="zh-CN" dirty="0">
                <a:sym typeface="+mn-ea"/>
              </a:rPr>
              <a:t> 在给定的范围内可以选择一个或一个以上的值（爱好1,爱好2,爱好3...）</a:t>
            </a:r>
            <a:endParaRPr lang="en-US" altLang="zh-CN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5410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初涉主键约束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69670"/>
            <a:ext cx="7886700" cy="50076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                            PRIMARY KEY</a:t>
            </a:r>
            <a:endParaRPr lang="zh-CN" altLang="en-US"/>
          </a:p>
          <a:p>
            <a:r>
              <a:rPr lang="zh-CN" altLang="en-US"/>
              <a:t>主键的约束</a:t>
            </a:r>
            <a:endParaRPr lang="zh-CN" altLang="en-US"/>
          </a:p>
          <a:p>
            <a:r>
              <a:rPr lang="zh-CN" altLang="en-US"/>
              <a:t>每张数据表只能存在一个主键</a:t>
            </a:r>
            <a:endParaRPr lang="zh-CN" altLang="en-US"/>
          </a:p>
          <a:p>
            <a:r>
              <a:rPr lang="zh-CN" altLang="en-US"/>
              <a:t>主键保证记录的唯一性</a:t>
            </a:r>
            <a:endParaRPr lang="zh-CN" altLang="en-US"/>
          </a:p>
          <a:p>
            <a:r>
              <a:rPr lang="zh-CN" altLang="en-US"/>
              <a:t>主键自动为</a:t>
            </a:r>
            <a:r>
              <a:rPr lang="en-US" altLang="zh-CN"/>
              <a:t>NOT  NULL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AUTO_INCREMENT   </a:t>
            </a:r>
            <a:r>
              <a:rPr lang="zh-CN" altLang="en-US"/>
              <a:t>必须和主键一起使用 ，增量</a:t>
            </a:r>
            <a:r>
              <a:rPr lang="en-US" altLang="zh-CN"/>
              <a:t>1</a:t>
            </a:r>
            <a:endParaRPr lang="zh-CN" altLang="en-US"/>
          </a:p>
          <a:p>
            <a:r>
              <a:rPr lang="zh-CN" altLang="en-US"/>
              <a:t>但主键不必须和</a:t>
            </a:r>
            <a:r>
              <a:rPr lang="en-US" altLang="zh-CN">
                <a:sym typeface="+mn-ea"/>
              </a:rPr>
              <a:t> AUTO_INCREMENT</a:t>
            </a:r>
            <a:r>
              <a:rPr lang="zh-CN" altLang="en-US">
                <a:sym typeface="+mn-ea"/>
              </a:rPr>
              <a:t>一起使用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显示表字段的详细信息</a:t>
            </a:r>
            <a:r>
              <a:rPr lang="en-US" altLang="zh-CN"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种方法</a:t>
            </a:r>
            <a:r>
              <a:rPr lang="en-US" altLang="zh-CN">
                <a:sym typeface="+mn-ea"/>
              </a:rPr>
              <a:t>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show columns from student;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desc student;</a:t>
            </a:r>
            <a:endParaRPr lang="zh-CN" altLang="en-US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8328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对数据表进行操作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11250"/>
            <a:ext cx="7886700" cy="5066030"/>
          </a:xfrm>
        </p:spPr>
        <p:txBody>
          <a:bodyPr/>
          <a:lstStyle/>
          <a:p>
            <a:r>
              <a:rPr lang="zh-CN" altLang="en-US" sz="3600" dirty="0">
                <a:sym typeface="+mn-ea"/>
              </a:rPr>
              <a:t>增加单列</a:t>
            </a:r>
            <a:endParaRPr lang="en-US" altLang="zh-CN" sz="3600" dirty="0">
              <a:sym typeface="+mn-ea"/>
            </a:endParaRPr>
          </a:p>
          <a:p>
            <a:r>
              <a:rPr lang="en-US" altLang="zh-CN" sz="3600" dirty="0">
                <a:sym typeface="+mn-ea"/>
              </a:rPr>
              <a:t>alter table </a:t>
            </a:r>
            <a:r>
              <a:rPr lang="en-US" altLang="zh-CN" sz="3600" dirty="0" err="1">
                <a:sym typeface="+mn-ea"/>
              </a:rPr>
              <a:t>stu</a:t>
            </a:r>
            <a:r>
              <a:rPr lang="en-US" altLang="zh-CN" sz="3600" dirty="0">
                <a:sym typeface="+mn-ea"/>
              </a:rPr>
              <a:t> add age int;</a:t>
            </a:r>
            <a:endParaRPr lang="en-US" altLang="zh-CN" sz="3600" dirty="0">
              <a:sym typeface="+mn-ea"/>
            </a:endParaRPr>
          </a:p>
          <a:p>
            <a:r>
              <a:rPr lang="zh-CN" altLang="en-US" sz="3600" dirty="0">
                <a:sym typeface="+mn-ea"/>
              </a:rPr>
              <a:t>增加多列</a:t>
            </a:r>
            <a:endParaRPr lang="en-US" altLang="zh-CN" sz="3600" dirty="0">
              <a:sym typeface="+mn-ea"/>
            </a:endParaRPr>
          </a:p>
          <a:p>
            <a:r>
              <a:rPr lang="en-US" altLang="zh-CN" sz="3600" dirty="0">
                <a:sym typeface="+mn-ea"/>
              </a:rPr>
              <a:t>alter table </a:t>
            </a:r>
            <a:r>
              <a:rPr lang="en-US" altLang="zh-CN" sz="3600" dirty="0" err="1">
                <a:sym typeface="+mn-ea"/>
              </a:rPr>
              <a:t>stu</a:t>
            </a:r>
            <a:r>
              <a:rPr lang="en-US" altLang="zh-CN" sz="3600" dirty="0">
                <a:sym typeface="+mn-ea"/>
              </a:rPr>
              <a:t> add age </a:t>
            </a:r>
            <a:r>
              <a:rPr lang="en-US" altLang="zh-CN" sz="3600" dirty="0" err="1">
                <a:sym typeface="+mn-ea"/>
              </a:rPr>
              <a:t>int,add</a:t>
            </a:r>
            <a:r>
              <a:rPr lang="en-US" altLang="zh-CN" sz="3600" dirty="0">
                <a:sym typeface="+mn-ea"/>
              </a:rPr>
              <a:t> age1 int;</a:t>
            </a:r>
            <a:endParaRPr lang="en-US" altLang="zh-CN" sz="3600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11810"/>
            <a:ext cx="7886700" cy="566547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表中列删除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删除单列</a:t>
            </a:r>
            <a:endParaRPr lang="zh-CN" altLang="en-US" dirty="0"/>
          </a:p>
          <a:p>
            <a:r>
              <a:rPr lang="en-US" altLang="zh-CN" dirty="0"/>
              <a:t>alter table </a:t>
            </a:r>
            <a:r>
              <a:rPr lang="en-US" altLang="zh-CN" dirty="0" err="1"/>
              <a:t>stu</a:t>
            </a:r>
            <a:r>
              <a:rPr lang="en-US" altLang="zh-CN" dirty="0"/>
              <a:t> drop username;</a:t>
            </a:r>
            <a:endParaRPr lang="en-US" altLang="zh-CN" dirty="0"/>
          </a:p>
          <a:p>
            <a:r>
              <a:rPr lang="zh-CN" altLang="en-US" dirty="0"/>
              <a:t>删除多列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alter table </a:t>
            </a:r>
            <a:r>
              <a:rPr lang="en-US" altLang="zh-CN" dirty="0" err="1">
                <a:sym typeface="+mn-ea"/>
              </a:rPr>
              <a:t>stu</a:t>
            </a:r>
            <a:r>
              <a:rPr lang="en-US" altLang="zh-CN" dirty="0">
                <a:sym typeface="+mn-ea"/>
              </a:rPr>
              <a:t> drop age1,drop age2;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修改列定义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类型</a:t>
            </a:r>
            <a:r>
              <a:rPr lang="en-US" altLang="zh-CN" dirty="0">
                <a:sym typeface="+mn-ea"/>
              </a:rPr>
              <a:t>),</a:t>
            </a:r>
            <a:r>
              <a:rPr lang="zh-CN" altLang="en-US" dirty="0">
                <a:sym typeface="+mn-ea"/>
              </a:rPr>
              <a:t>位置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alter table t1 modify  name char(3) </a:t>
            </a:r>
            <a:r>
              <a:rPr lang="en-US" altLang="zh-CN" dirty="0">
                <a:sym typeface="+mn-ea"/>
              </a:rPr>
              <a:t>first</a:t>
            </a:r>
            <a:r>
              <a:rPr lang="zh-CN" altLang="en-US" dirty="0">
                <a:sym typeface="+mn-ea"/>
              </a:rPr>
              <a:t>;  改到了表最前面    </a:t>
            </a:r>
            <a:r>
              <a:rPr lang="en-US" altLang="zh-CN" dirty="0">
                <a:sym typeface="+mn-ea"/>
              </a:rPr>
              <a:t>(first </a:t>
            </a:r>
            <a:r>
              <a:rPr lang="zh-CN" altLang="en-US" dirty="0">
                <a:sym typeface="+mn-ea"/>
              </a:rPr>
              <a:t>只能把字段换到开头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alter table t1 modify  name char(3) after age;</a:t>
            </a:r>
            <a:r>
              <a:rPr lang="zh-CN" altLang="en-US" dirty="0">
                <a:sym typeface="+mn-ea"/>
              </a:rPr>
              <a:t>   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alter table t1 modify  </a:t>
            </a:r>
            <a:r>
              <a:rPr lang="en-US" altLang="zh-CN" dirty="0">
                <a:sym typeface="+mn-ea"/>
              </a:rPr>
              <a:t>age </a:t>
            </a:r>
            <a:r>
              <a:rPr lang="en-US" altLang="zh-CN" dirty="0" err="1">
                <a:sym typeface="+mn-ea"/>
              </a:rPr>
              <a:t>tinyint</a:t>
            </a:r>
            <a:r>
              <a:rPr lang="en-US" altLang="zh-CN" dirty="0">
                <a:sym typeface="+mn-ea"/>
              </a:rPr>
              <a:t>;(</a:t>
            </a:r>
            <a:r>
              <a:rPr lang="zh-CN" altLang="en-US" dirty="0">
                <a:sym typeface="+mn-ea"/>
              </a:rPr>
              <a:t>假设原来是</a:t>
            </a:r>
            <a:r>
              <a:rPr lang="en-US" altLang="zh-CN" dirty="0">
                <a:sym typeface="+mn-ea"/>
              </a:rPr>
              <a:t>int)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修改列定义和列名称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alter table t1 change name  name1 char(2) ;</a:t>
            </a:r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87985"/>
            <a:ext cx="7886700" cy="578929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数据表更名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alter table </a:t>
            </a:r>
            <a:r>
              <a:rPr lang="en-US" altLang="zh-CN" dirty="0" err="1">
                <a:sym typeface="+mn-ea"/>
              </a:rPr>
              <a:t>stu</a:t>
            </a:r>
            <a:r>
              <a:rPr lang="en-US" altLang="zh-CN" dirty="0">
                <a:sym typeface="+mn-ea"/>
              </a:rPr>
              <a:t>  rename stu1;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rename table </a:t>
            </a:r>
            <a:r>
              <a:rPr lang="en-US" altLang="zh-CN" dirty="0" err="1">
                <a:sym typeface="+mn-ea"/>
              </a:rPr>
              <a:t>stu</a:t>
            </a:r>
            <a:r>
              <a:rPr lang="en-US" altLang="zh-CN" dirty="0">
                <a:sym typeface="+mn-ea"/>
              </a:rPr>
              <a:t> to stu1 ,age to age1;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约束的删除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alter table </a:t>
            </a:r>
            <a:r>
              <a:rPr lang="en-US" altLang="zh-CN" dirty="0" err="1">
                <a:sym typeface="+mn-ea"/>
              </a:rPr>
              <a:t>stu</a:t>
            </a:r>
            <a:r>
              <a:rPr lang="en-US" altLang="zh-CN" dirty="0">
                <a:sym typeface="+mn-ea"/>
              </a:rPr>
              <a:t> drop primary key;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alter table </a:t>
            </a:r>
            <a:r>
              <a:rPr lang="en-US" altLang="zh-CN" dirty="0" err="1">
                <a:sym typeface="+mn-ea"/>
              </a:rPr>
              <a:t>stu</a:t>
            </a:r>
            <a:r>
              <a:rPr lang="en-US" altLang="zh-CN" dirty="0">
                <a:sym typeface="+mn-ea"/>
              </a:rPr>
              <a:t> drop foreign key-ai;</a:t>
            </a:r>
            <a:endParaRPr lang="en-US" altLang="zh-CN" dirty="0">
              <a:sym typeface="+mn-ea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77850"/>
          </a:xfrm>
        </p:spPr>
        <p:txBody>
          <a:bodyPr/>
          <a:lstStyle/>
          <a:p>
            <a:r>
              <a:rPr lang="zh-CN" altLang="en-US" dirty="0"/>
              <a:t>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43610"/>
            <a:ext cx="7886700" cy="523367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按功能划分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zh-CN" dirty="0"/>
              <a:t>NOT NULL  </a:t>
            </a:r>
            <a:r>
              <a:rPr lang="zh-CN" altLang="en-US" dirty="0"/>
              <a:t>不为空，为空</a:t>
            </a:r>
            <a:endParaRPr lang="en-US" altLang="zh-CN" dirty="0"/>
          </a:p>
          <a:p>
            <a:r>
              <a:rPr lang="en-US" altLang="zh-CN" dirty="0"/>
              <a:t>PRIMARY KEY,   </a:t>
            </a:r>
            <a:r>
              <a:rPr lang="zh-CN" altLang="en-US" dirty="0"/>
              <a:t>主键约束   </a:t>
            </a:r>
            <a:r>
              <a:rPr lang="zh-CN" altLang="en-US" sz="1800" dirty="0"/>
              <a:t>主动为</a:t>
            </a:r>
            <a:r>
              <a:rPr lang="en-US" altLang="zh-CN" sz="1800" dirty="0"/>
              <a:t>not null</a:t>
            </a:r>
            <a:r>
              <a:rPr lang="zh-CN" altLang="en-US" sz="1800" dirty="0"/>
              <a:t>，保证数据唯一性</a:t>
            </a:r>
            <a:endParaRPr lang="en-US" altLang="zh-CN" sz="1800" dirty="0"/>
          </a:p>
          <a:p>
            <a:r>
              <a:rPr lang="en-US" altLang="zh-CN" dirty="0"/>
              <a:t>UNIQUE KEY,     </a:t>
            </a:r>
            <a:r>
              <a:rPr lang="zh-CN" altLang="en-US" dirty="0"/>
              <a:t>唯一约束</a:t>
            </a:r>
            <a:endParaRPr lang="en-US" altLang="zh-CN" dirty="0"/>
          </a:p>
          <a:p>
            <a:r>
              <a:rPr lang="en-US" altLang="zh-CN" dirty="0"/>
              <a:t>DEFAULT,           </a:t>
            </a:r>
            <a:r>
              <a:rPr lang="zh-CN" altLang="en-US" dirty="0"/>
              <a:t>默认约束</a:t>
            </a:r>
            <a:endParaRPr lang="en-US" altLang="zh-CN" dirty="0"/>
          </a:p>
          <a:p>
            <a:r>
              <a:rPr lang="en-US" altLang="zh-CN" dirty="0"/>
              <a:t>FOREIGN KEY    </a:t>
            </a:r>
            <a:r>
              <a:rPr lang="zh-CN" altLang="en-US" dirty="0"/>
              <a:t>外键约束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 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AUTO_INCREMENT  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修改数据表</a:t>
            </a:r>
            <a:endParaRPr lang="zh-CN" altLang="en-US" dirty="0"/>
          </a:p>
          <a:p>
            <a:r>
              <a:rPr lang="zh-CN" altLang="en-US" dirty="0"/>
              <a:t>针对字段的操作：添加</a:t>
            </a:r>
            <a:r>
              <a:rPr lang="en-US" altLang="zh-CN" dirty="0"/>
              <a:t>\</a:t>
            </a:r>
            <a:r>
              <a:rPr lang="zh-CN" altLang="en-US" dirty="0"/>
              <a:t>删除字段，修改列定义及列名称</a:t>
            </a:r>
            <a:endParaRPr lang="zh-CN" altLang="en-US" dirty="0"/>
          </a:p>
          <a:p>
            <a:r>
              <a:rPr lang="zh-CN" altLang="en-US" dirty="0"/>
              <a:t>针对约束的操作：</a:t>
            </a:r>
            <a:r>
              <a:rPr lang="en-US" altLang="zh-CN" dirty="0"/>
              <a:t>  </a:t>
            </a:r>
            <a:r>
              <a:rPr lang="zh-CN" altLang="en-US" dirty="0"/>
              <a:t>添加、删除各种约束</a:t>
            </a:r>
            <a:endParaRPr lang="zh-CN" altLang="en-US" dirty="0"/>
          </a:p>
          <a:p>
            <a:r>
              <a:rPr lang="zh-CN" altLang="en-US" dirty="0"/>
              <a:t>针对数据表的操作：数据表的更名 （一般不改变影响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列级约束和表级约束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表级约束很少用</a:t>
            </a:r>
            <a:endParaRPr lang="zh-CN" altLang="en-US" dirty="0"/>
          </a:p>
          <a:p>
            <a:r>
              <a:rPr lang="zh-CN" altLang="en-US" dirty="0"/>
              <a:t>对一个数据列建立的约束，成为列级约束</a:t>
            </a:r>
            <a:endParaRPr lang="zh-CN" altLang="en-US" dirty="0"/>
          </a:p>
          <a:p>
            <a:r>
              <a:rPr lang="zh-CN" altLang="en-US" dirty="0"/>
              <a:t>对多个数据列建立的约束，称为表级约束</a:t>
            </a:r>
            <a:endParaRPr lang="zh-CN" altLang="en-US" dirty="0"/>
          </a:p>
          <a:p>
            <a:r>
              <a:rPr lang="zh-CN" altLang="en-US" dirty="0"/>
              <a:t>列级约束既可以在列定义时声明，也可以在列定义后声明</a:t>
            </a:r>
            <a:endParaRPr lang="zh-CN" altLang="en-US" dirty="0"/>
          </a:p>
          <a:p>
            <a:r>
              <a:rPr lang="zh-CN" altLang="en-US" dirty="0"/>
              <a:t>表级约束只能在列定义后声明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default   not null   </a:t>
            </a:r>
            <a:r>
              <a:rPr lang="zh-CN" altLang="en-US" dirty="0"/>
              <a:t>只存在列级约束中</a:t>
            </a:r>
            <a:endParaRPr lang="zh-CN" altLang="en-US" dirty="0"/>
          </a:p>
          <a:p>
            <a:r>
              <a:rPr lang="zh-CN" altLang="en-US" dirty="0"/>
              <a:t>主键，外键，唯一可以在两种约束中存在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04545"/>
          </a:xfrm>
        </p:spPr>
        <p:txBody>
          <a:bodyPr/>
          <a:lstStyle/>
          <a:p>
            <a:r>
              <a:rPr lang="zh-CN" altLang="en-US"/>
              <a:t>操作数据表中的记录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99490"/>
            <a:ext cx="7886700" cy="5177790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  增：insert into t1   values(1,'egon1'),(2,'egon2'),(3,'egon3');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查：select * from t1;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改：update t1 set name='</a:t>
            </a:r>
            <a:r>
              <a:rPr lang="en-US" altLang="zh-CN" dirty="0" err="1">
                <a:solidFill>
                  <a:srgbClr val="FF0000"/>
                </a:solidFill>
              </a:rPr>
              <a:t>grae</a:t>
            </a:r>
            <a:r>
              <a:rPr lang="zh-CN" altLang="en-US" dirty="0">
                <a:solidFill>
                  <a:srgbClr val="FF0000"/>
                </a:solidFill>
              </a:rPr>
              <a:t>' where id=2;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  删：delete from t1 where id=1;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as </a:t>
            </a:r>
            <a:r>
              <a:rPr lang="zh-CN" altLang="en-US" dirty="0"/>
              <a:t>别名</a:t>
            </a:r>
            <a:endParaRPr lang="zh-CN" altLang="en-US" dirty="0"/>
          </a:p>
          <a:p>
            <a:r>
              <a:rPr lang="zh-CN" altLang="en-US" dirty="0"/>
              <a:t>条件语句      </a:t>
            </a:r>
            <a:endParaRPr lang="zh-CN" altLang="en-US" dirty="0"/>
          </a:p>
          <a:p>
            <a:r>
              <a:rPr lang="en-US" altLang="zh-CN" dirty="0"/>
              <a:t>where,    group by</a:t>
            </a:r>
            <a:r>
              <a:rPr lang="zh-CN" altLang="en-US" dirty="0"/>
              <a:t>（</a:t>
            </a:r>
            <a:r>
              <a:rPr lang="en-US" altLang="zh-CN" dirty="0" err="1"/>
              <a:t>asc,desc</a:t>
            </a:r>
            <a:r>
              <a:rPr lang="zh-CN" altLang="en-US" dirty="0"/>
              <a:t>）</a:t>
            </a:r>
            <a:r>
              <a:rPr lang="en-US" altLang="zh-CN" dirty="0"/>
              <a:t>, having(</a:t>
            </a:r>
            <a:r>
              <a:rPr lang="zh-CN" altLang="en-US" dirty="0"/>
              <a:t>分组条件</a:t>
            </a:r>
            <a:r>
              <a:rPr lang="en-US" altLang="zh-CN" dirty="0"/>
              <a:t>),order by, limit  (</a:t>
            </a:r>
            <a:r>
              <a:rPr lang="zh-CN" altLang="en-US" dirty="0"/>
              <a:t>限制查询结果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having </a:t>
            </a:r>
            <a:r>
              <a:rPr lang="zh-CN" altLang="en-US" dirty="0"/>
              <a:t>后用聚合函数，或者</a:t>
            </a:r>
            <a:r>
              <a:rPr lang="en-US" altLang="zh-CN" dirty="0"/>
              <a:t>select  </a:t>
            </a:r>
            <a:r>
              <a:rPr lang="zh-CN" altLang="en-US" dirty="0"/>
              <a:t>前写</a:t>
            </a:r>
            <a:r>
              <a:rPr lang="en-US" altLang="zh-CN" dirty="0"/>
              <a:t>having</a:t>
            </a:r>
            <a:r>
              <a:rPr lang="zh-CN" altLang="en-US" dirty="0"/>
              <a:t>中字段</a:t>
            </a:r>
            <a:endParaRPr lang="zh-CN" altLang="en-US" dirty="0"/>
          </a:p>
          <a:p>
            <a:r>
              <a:rPr lang="en-US" altLang="zh-CN" dirty="0"/>
              <a:t>select sex from t group by id having age&gt;35;</a:t>
            </a:r>
            <a:r>
              <a:rPr lang="zh-CN" altLang="en-US" dirty="0"/>
              <a:t>报错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select sex ,age from t group by id having age&gt;35;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select sex from t group by id having count(id)&gt;=2;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83285"/>
          </a:xfrm>
        </p:spPr>
        <p:txBody>
          <a:bodyPr/>
          <a:lstStyle/>
          <a:p>
            <a:r>
              <a:rPr lang="zh-CN" altLang="en-US"/>
              <a:t>连表查询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29385"/>
            <a:ext cx="7886700" cy="4747895"/>
          </a:xfrm>
        </p:spPr>
        <p:txBody>
          <a:bodyPr/>
          <a:lstStyle/>
          <a:p>
            <a:r>
              <a:rPr lang="en-US" altLang="zh-CN"/>
              <a:t>join</a:t>
            </a:r>
            <a:endParaRPr lang="en-US" altLang="zh-CN"/>
          </a:p>
          <a:p>
            <a:r>
              <a:rPr lang="en-US" altLang="zh-CN"/>
              <a:t>inner join </a:t>
            </a:r>
            <a:br>
              <a:rPr lang="en-US" altLang="zh-CN"/>
            </a:b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18185"/>
          </a:xfrm>
        </p:spPr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诞生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914399"/>
            <a:ext cx="7886700" cy="5578475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　1991年，一个名不见经传的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芬兰研究生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购买了自己的第一台PC，并且决定开始开发自己的操作系统。这个想法非常偶然，最初只是为了满足自己读写新闻和邮件的需求。这 个芬兰人选择了 Minix作为自己研究的对象。 Minix是由荷兰教授 Andrew S Tanenbaum开 发的一种模型操作系统，这个开放源代码的操作系统最初只是用于研究目的。 这个研究生名叫 Linus torvalds，他很快编写了自己的磁盘驱动程序和文件系统，并且 慷慨地把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源代码上传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到互联网上。 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Linus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把这个操作系统命名为 Linux，意指“ Linus的 Minix” ( Linus, Minix)。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　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3429000"/>
            <a:ext cx="7498080" cy="3429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503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5031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.xml><?xml version="1.0" encoding="utf-8"?>
<p:tagLst xmlns:p="http://schemas.openxmlformats.org/presentationml/2006/main">
  <p:tag name="KSO_WM_TEMPLATE_CATEGORY" val="custom"/>
  <p:tag name="KSO_WM_TEMPLATE_INDEX" val="20185031"/>
  <p:tag name="KSO_WM_TAG_VERSION" val="1.0"/>
  <p:tag name="KSO_WM_TEMPLATE_THUMBS_INDEX" val="1、9、12、16、19、22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.xml><?xml version="1.0" encoding="utf-8"?>
<p:tagLst xmlns:p="http://schemas.openxmlformats.org/presentationml/2006/main">
  <p:tag name="KSO_WM_TEMPLATE_CATEGORY" val="custom"/>
  <p:tag name="KSO_WM_TEMPLATE_INDEX" val="20185031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1"/>
</p:tagLst>
</file>

<file path=ppt/theme/theme1.xml><?xml version="1.0" encoding="utf-8"?>
<a:theme xmlns:a="http://schemas.openxmlformats.org/drawingml/2006/main" name="自定义设计方案">
  <a:themeElements>
    <a:clrScheme name="自定义 207">
      <a:dk1>
        <a:srgbClr val="000000"/>
      </a:dk1>
      <a:lt1>
        <a:srgbClr val="FFFFFF"/>
      </a:lt1>
      <a:dk2>
        <a:srgbClr val="1CADE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FFFFFF"/>
      </a:accent6>
      <a:hlink>
        <a:srgbClr val="6EAC1C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17788</Words>
  <Application>WPS 演示</Application>
  <PresentationFormat>全屏显示(4:3)</PresentationFormat>
  <Paragraphs>1137</Paragraphs>
  <Slides>89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9" baseType="lpstr">
      <vt:lpstr>Arial</vt:lpstr>
      <vt:lpstr>宋体</vt:lpstr>
      <vt:lpstr>Wingdings</vt:lpstr>
      <vt:lpstr>华文楷体</vt:lpstr>
      <vt:lpstr>华文新魏</vt:lpstr>
      <vt:lpstr>微软雅黑</vt:lpstr>
      <vt:lpstr>Arial Unicode MS</vt:lpstr>
      <vt:lpstr>黑体</vt:lpstr>
      <vt:lpstr>Calibri</vt:lpstr>
      <vt:lpstr>自定义设计方案</vt:lpstr>
      <vt:lpstr>一.VMware简介</vt:lpstr>
      <vt:lpstr>VMware安装及linux应用领域</vt:lpstr>
      <vt:lpstr>Linux服务器搭建核心点</vt:lpstr>
      <vt:lpstr>Liunx入门</vt:lpstr>
      <vt:lpstr>Linux 系统优势</vt:lpstr>
      <vt:lpstr>PowerPoint 演示文稿</vt:lpstr>
      <vt:lpstr>PowerPoint 演示文稿</vt:lpstr>
      <vt:lpstr>什么是操作系统？</vt:lpstr>
      <vt:lpstr>Linux诞生</vt:lpstr>
      <vt:lpstr>作者：由李纳斯•托瓦兹（Linus Torvalds） 第 1 版本于 1991 年 9 月发布，当时仅有 10 000 行代码。 现在只有 2% 的 Linux 核心代码是由李纳斯•托瓦兹自己编写的，虽然他仍然拥有 Linux 内核（操作系统的核心部分），并且保留了选择新代码和需要合并的新方法的最终裁定权。现在大家所使用的 Linux，我更倾向于说是由李纳斯•托瓦兹和后来陆续加入的众多 Linux 好者共同开发完成的。</vt:lpstr>
      <vt:lpstr>企鹅是南极洲的标志性动物，根据国际公约，南极洲为全人类共同所有，不属于世界上的任何国家，任何国家都无权将南极洲纳入其版图。Linux 选择企鹅图案作为 Logo，其含义是：开放源代码的 Linux 为全人类共同所有，任何公司无权将其私有。</vt:lpstr>
      <vt:lpstr>开源软件的重要特性</vt:lpstr>
      <vt:lpstr>Linux系统分类    </vt:lpstr>
      <vt:lpstr>linux和windows的一些区别</vt:lpstr>
      <vt:lpstr>总结</vt:lpstr>
      <vt:lpstr>LINUX网络配置</vt:lpstr>
      <vt:lpstr>WMware网络配置</vt:lpstr>
      <vt:lpstr>IP地址类型编辑</vt:lpstr>
      <vt:lpstr>linux文档与目录结构</vt:lpstr>
      <vt:lpstr>PowerPoint 演示文稿</vt:lpstr>
      <vt:lpstr>PowerPoint 演示文稿</vt:lpstr>
      <vt:lpstr>PowerPoint 演示文稿</vt:lpstr>
      <vt:lpstr>Linux 命令行组成及普通用户创建</vt:lpstr>
      <vt:lpstr>Linux的路径PATH</vt:lpstr>
      <vt:lpstr>绝对路径与相对路径</vt:lpstr>
      <vt:lpstr>七个终端切换及文件类型介绍</vt:lpstr>
      <vt:lpstr>目录基本命令</vt:lpstr>
      <vt:lpstr>cd   (change directory )</vt:lpstr>
      <vt:lpstr>ls</vt:lpstr>
      <vt:lpstr>Linux 系统目录结构图 </vt:lpstr>
      <vt:lpstr>PowerPoint 演示文稿</vt:lpstr>
      <vt:lpstr>Linux 系统目录结构详解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需要注意的几个目录</vt:lpstr>
      <vt:lpstr>文件的相关命令</vt:lpstr>
      <vt:lpstr>PowerPoint 演示文稿</vt:lpstr>
      <vt:lpstr>命令增删改查总结</vt:lpstr>
      <vt:lpstr>Find命令</vt:lpstr>
      <vt:lpstr>ps（显示进程）,grep(过滤)</vt:lpstr>
      <vt:lpstr>PowerPoint 演示文稿</vt:lpstr>
      <vt:lpstr>tail 命令 </vt:lpstr>
      <vt:lpstr>linux的计划任务 crontab</vt:lpstr>
      <vt:lpstr>初识shell</vt:lpstr>
      <vt:lpstr>文件属性：属主，属组</vt:lpstr>
      <vt:lpstr>文件与目录权限</vt:lpstr>
      <vt:lpstr>PowerPoint 演示文稿</vt:lpstr>
      <vt:lpstr>权限与数字转化</vt:lpstr>
      <vt:lpstr>修改文件属主和属组的方法</vt:lpstr>
      <vt:lpstr>权限</vt:lpstr>
      <vt:lpstr>chmod：更改文件属性</vt:lpstr>
      <vt:lpstr>netstat  </vt:lpstr>
      <vt:lpstr>tar命令，打包，压缩（加参数），解压加加参数）</vt:lpstr>
      <vt:lpstr>linux中文设置：</vt:lpstr>
      <vt:lpstr>tar解压命令</vt:lpstr>
      <vt:lpstr>ps kill netstat</vt:lpstr>
      <vt:lpstr>yum</vt:lpstr>
      <vt:lpstr>linux相关网络知识</vt:lpstr>
      <vt:lpstr>tcp三次握手，四次挥手</vt:lpstr>
      <vt:lpstr>tcp四次挥手</vt:lpstr>
      <vt:lpstr>Nginx 特点</vt:lpstr>
      <vt:lpstr>正向代理，反向代理</vt:lpstr>
      <vt:lpstr>PowerPoint 演示文稿</vt:lpstr>
      <vt:lpstr>初识docker</vt:lpstr>
      <vt:lpstr>Docker使用情况调查</vt:lpstr>
      <vt:lpstr>为什么要用Docker?</vt:lpstr>
      <vt:lpstr>虚拟机</vt:lpstr>
      <vt:lpstr>docker架构</vt:lpstr>
      <vt:lpstr>PowerPoint 演示文稿</vt:lpstr>
      <vt:lpstr>docker三大概念</vt:lpstr>
      <vt:lpstr>docker常用命令</vt:lpstr>
      <vt:lpstr>MYSQL </vt:lpstr>
      <vt:lpstr>mysql数据规范</vt:lpstr>
      <vt:lpstr>命令行修改</vt:lpstr>
      <vt:lpstr>数据库分类：</vt:lpstr>
      <vt:lpstr>数据库初掌握</vt:lpstr>
      <vt:lpstr>数据类型 1</vt:lpstr>
      <vt:lpstr>数据类型2</vt:lpstr>
      <vt:lpstr>初涉主键约束</vt:lpstr>
      <vt:lpstr>对数据表进行操作</vt:lpstr>
      <vt:lpstr>PowerPoint 演示文稿</vt:lpstr>
      <vt:lpstr>PowerPoint 演示文稿</vt:lpstr>
      <vt:lpstr>约束</vt:lpstr>
      <vt:lpstr>列级约束和表级约束</vt:lpstr>
      <vt:lpstr>操作数据表中的记录</vt:lpstr>
      <vt:lpstr>连表查询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ASUS</cp:lastModifiedBy>
  <cp:revision>389</cp:revision>
  <dcterms:created xsi:type="dcterms:W3CDTF">2019-04-21T05:13:00Z</dcterms:created>
  <dcterms:modified xsi:type="dcterms:W3CDTF">2019-07-22T03:32:52Z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2052-11.1.0.8799</vt:lpwstr>
  </property>
</Properties>
</file>